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5" r:id="rId9"/>
    <p:sldId id="276" r:id="rId10"/>
    <p:sldId id="262" r:id="rId11"/>
    <p:sldId id="266" r:id="rId12"/>
    <p:sldId id="277" r:id="rId13"/>
    <p:sldId id="274" r:id="rId14"/>
    <p:sldId id="263" r:id="rId15"/>
    <p:sldId id="269" r:id="rId16"/>
    <p:sldId id="270" r:id="rId17"/>
    <p:sldId id="268" r:id="rId18"/>
    <p:sldId id="271" r:id="rId19"/>
    <p:sldId id="273" r:id="rId20"/>
    <p:sldId id="272" r:id="rId21"/>
    <p:sldId id="278" r:id="rId22"/>
    <p:sldId id="264" r:id="rId23"/>
    <p:sldId id="265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07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691FB-C273-468C-A4CD-1D76D59F619C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4F65E-1284-40B2-AD6F-5C4FBCC6CC7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361B7-F0FC-4D00-9879-622FBFF00FAC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766A9-C173-4FCF-8B8E-573E77C01927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4A4BD2-D9DF-414F-9BB1-FACA14B7F58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url?sa=i&amp;rct=j&amp;q=&amp;esrc=s&amp;source=images&amp;cd=&amp;cad=rja&amp;uact=8&amp;ved=0CAcQjRw&amp;url=http://it.wikipedia.org/wiki/Libero_(pallavolo)&amp;ei=n2LPVKSlLsKuU-ycgAg&amp;bvm=bv.85076809,d.d24&amp;psig=AFQjCNEigbwsKPDNOBo7y6FV4FVXxJLqRA&amp;ust=14229636544754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it/url?sa=i&amp;rct=j&amp;q=&amp;esrc=s&amp;source=images&amp;cd=&amp;cad=rja&amp;uact=8&amp;ved=0CAcQjRw&amp;url=http://www.dailypilot.com/sports/tn-dpt-sp-0705-nicole-davis-usa-volleyball-20140704,0,7690614.story&amp;ei=4WLPVLXDAoSrU-qLgogH&amp;bvm=bv.85076809,d.d24&amp;psig=AFQjCNEigbwsKPDNOBo7y6FV4FVXxJLqRA&amp;ust=1422963654475429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51520" y="0"/>
            <a:ext cx="8511480" cy="4293096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+mn-lt"/>
              </a:rPr>
              <a:t>L’ALLENAMENTO DEL LIBERO</a:t>
            </a:r>
            <a:r>
              <a:rPr lang="it-IT" b="1" dirty="0" smtClean="0">
                <a:latin typeface="+mn-lt"/>
              </a:rPr>
              <a:t/>
            </a:r>
            <a:br>
              <a:rPr lang="it-IT" b="1" dirty="0" smtClean="0">
                <a:latin typeface="+mn-lt"/>
              </a:rPr>
            </a:br>
            <a:r>
              <a:rPr lang="it-IT" b="1" dirty="0" smtClean="0">
                <a:latin typeface="+mn-lt"/>
              </a:rPr>
              <a:t/>
            </a:r>
            <a:br>
              <a:rPr lang="it-IT" b="1" dirty="0" smtClean="0">
                <a:latin typeface="+mn-lt"/>
              </a:rPr>
            </a:br>
            <a:r>
              <a:rPr lang="it-IT" sz="3600" b="1" dirty="0" smtClean="0">
                <a:latin typeface="+mn-lt"/>
              </a:rPr>
              <a:t>Corso I grado 22/01/2017</a:t>
            </a:r>
            <a:endParaRPr lang="it-IT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+mn-lt"/>
              </a:rPr>
              <a:t>IL BAGAGLIO TECNICO DEL LIBERO: LA RICEZIONE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Il piano di rimbalzo deve essere OTTIMALE: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4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sz="2400" u="sng" dirty="0" smtClean="0">
                <a:latin typeface="Times New Roman" pitchFamily="18" charset="0"/>
              </a:rPr>
              <a:t>AMPIO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4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sz="2400" u="sng" dirty="0" smtClean="0">
                <a:latin typeface="Times New Roman" pitchFamily="18" charset="0"/>
              </a:rPr>
              <a:t>SIMMETRICO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4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sz="2400" u="sng" dirty="0" smtClean="0">
                <a:latin typeface="Times New Roman" pitchFamily="18" charset="0"/>
              </a:rPr>
              <a:t>FORTE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4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sz="2400" u="sng" dirty="0" smtClean="0">
                <a:latin typeface="Times New Roman" pitchFamily="18" charset="0"/>
              </a:rPr>
              <a:t>STABILE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Adattabilità e orientamento del piano di rimbalzo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8069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latin typeface="+mn-lt"/>
              </a:rPr>
              <a:t>PUNTO CARDINE DEL SISTEMA FASE RICEZIONE PUNTO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endParaRPr lang="it-IT" dirty="0" smtClean="0"/>
          </a:p>
          <a:p>
            <a:r>
              <a:rPr lang="it-IT" dirty="0" smtClean="0"/>
              <a:t>ORGANIZZARE le LINEE di ricezione e le COMPETENZE in ricezione sulle reali capacità del LIBERO: </a:t>
            </a:r>
          </a:p>
          <a:p>
            <a:r>
              <a:rPr lang="it-IT" dirty="0" smtClean="0"/>
              <a:t>capacità di spostamento</a:t>
            </a:r>
          </a:p>
          <a:p>
            <a:r>
              <a:rPr lang="it-IT" dirty="0" smtClean="0"/>
              <a:t>assunzione di responsabilità</a:t>
            </a:r>
          </a:p>
          <a:p>
            <a:endParaRPr lang="it-IT" dirty="0" smtClean="0"/>
          </a:p>
          <a:p>
            <a:r>
              <a:rPr lang="it-IT" dirty="0" smtClean="0"/>
              <a:t>IN BASE ALLA ZONA DEL SERVIZIO E ALLE CARATTERISTICHE DEL BATTITORE DEVE GESTIRE LA PROPRIA POSIZIONE E L’ADATTAMENTO DELLE LINEE </a:t>
            </a:r>
            <a:r>
              <a:rPr lang="it-IT" dirty="0" err="1" smtClean="0"/>
              <a:t>DI</a:t>
            </a:r>
            <a:r>
              <a:rPr lang="it-IT" dirty="0" smtClean="0"/>
              <a:t> RICEZIONE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07188" cy="342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sz="2400" b="1" u="sng" dirty="0" smtClean="0">
                <a:effectLst/>
                <a:latin typeface="Times New Roman" pitchFamily="18" charset="0"/>
              </a:rPr>
              <a:t>SISTEMA A 4 RICEVITORI</a:t>
            </a:r>
          </a:p>
        </p:txBody>
      </p:sp>
      <p:sp>
        <p:nvSpPr>
          <p:cNvPr id="112753" name="Rectangle 113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7345362" cy="623728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</a:t>
            </a:r>
            <a:endParaRPr lang="it-IT" sz="16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6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6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6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sz="1200" b="1" dirty="0" smtClean="0">
                <a:latin typeface="Times New Roman" pitchFamily="18" charset="0"/>
              </a:rPr>
              <a:t>                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1                                                                                                               FASE 4</a:t>
            </a:r>
          </a:p>
          <a:p>
            <a:pPr eaLnBrk="1" hangingPunct="1">
              <a:defRPr/>
            </a:pPr>
            <a:r>
              <a:rPr lang="it-IT" sz="1400" b="1" dirty="0" smtClean="0">
                <a:effectLst/>
              </a:rPr>
              <a:t>                                       </a:t>
            </a:r>
            <a:r>
              <a:rPr lang="it-IT" sz="2900" b="1" dirty="0" smtClean="0">
                <a:solidFill>
                  <a:schemeClr val="bg1"/>
                </a:solidFill>
                <a:effectLst/>
              </a:rPr>
              <a:t>S1</a:t>
            </a:r>
            <a:r>
              <a:rPr lang="it-IT" sz="20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effectLst/>
              </a:rPr>
              <a:t>P</a:t>
            </a:r>
            <a:endParaRPr lang="it-IT" sz="2000" b="1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6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b="1" dirty="0" smtClean="0">
                <a:effectLst/>
                <a:latin typeface="Times New Roman" pitchFamily="18" charset="0"/>
              </a:rPr>
              <a:t>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</a:t>
            </a:r>
            <a:r>
              <a:rPr lang="it-IT" sz="2900" b="1" dirty="0" smtClean="0">
                <a:solidFill>
                  <a:schemeClr val="bg1"/>
                </a:solidFill>
                <a:latin typeface="Times New Roman" pitchFamily="18" charset="0"/>
              </a:rPr>
              <a:t>S2</a:t>
            </a: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                                                                            </a:t>
            </a:r>
            <a:r>
              <a:rPr lang="it-IT" sz="29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S1</a:t>
            </a:r>
            <a:r>
              <a:rPr lang="it-IT" sz="29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  L    S2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it-IT" sz="2900" b="1" dirty="0" smtClean="0">
                <a:solidFill>
                  <a:srgbClr val="FFFF00"/>
                </a:solidFill>
                <a:latin typeface="Times New Roman" pitchFamily="18" charset="0"/>
              </a:rPr>
              <a:t>O</a:t>
            </a:r>
            <a:endParaRPr lang="it-IT" sz="29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</a:t>
            </a:r>
          </a:p>
          <a:p>
            <a:pPr>
              <a:buNone/>
              <a:defRPr/>
            </a:pP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</a:t>
            </a:r>
          </a:p>
          <a:p>
            <a:pPr>
              <a:buNone/>
              <a:defRPr/>
            </a:pP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</a:t>
            </a:r>
          </a:p>
          <a:p>
            <a:pPr>
              <a:buNone/>
              <a:defRPr/>
            </a:pP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 </a:t>
            </a:r>
          </a:p>
          <a:p>
            <a:pPr>
              <a:buNone/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</a:t>
            </a:r>
            <a:r>
              <a:rPr lang="it-IT" sz="2900" b="1" dirty="0" smtClean="0">
                <a:solidFill>
                  <a:schemeClr val="bg1"/>
                </a:solidFill>
                <a:latin typeface="Times New Roman" pitchFamily="18" charset="0"/>
              </a:rPr>
              <a:t>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5                                                                                                            FASE 2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9715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971550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24828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971550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971550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WordArt 12"/>
          <p:cNvSpPr>
            <a:spLocks noChangeArrowheads="1" noChangeShapeType="1" noTextEdit="1"/>
          </p:cNvSpPr>
          <p:nvPr/>
        </p:nvSpPr>
        <p:spPr bwMode="auto">
          <a:xfrm>
            <a:off x="1114425" y="17351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394" name="WordArt 13"/>
          <p:cNvSpPr>
            <a:spLocks noChangeArrowheads="1" noChangeShapeType="1" noTextEdit="1"/>
          </p:cNvSpPr>
          <p:nvPr/>
        </p:nvSpPr>
        <p:spPr bwMode="auto">
          <a:xfrm>
            <a:off x="1546225" y="123190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</a:t>
            </a:r>
            <a:r>
              <a:rPr lang="it-IT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6395" name="WordArt 14"/>
          <p:cNvSpPr>
            <a:spLocks noChangeArrowheads="1" noChangeShapeType="1" noTextEdit="1"/>
          </p:cNvSpPr>
          <p:nvPr/>
        </p:nvSpPr>
        <p:spPr bwMode="auto">
          <a:xfrm>
            <a:off x="2068513" y="12319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396" name="WordArt 15"/>
          <p:cNvSpPr>
            <a:spLocks noChangeArrowheads="1" noChangeShapeType="1" noTextEdit="1"/>
          </p:cNvSpPr>
          <p:nvPr/>
        </p:nvSpPr>
        <p:spPr bwMode="auto">
          <a:xfrm>
            <a:off x="2063750" y="14478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397" name="WordArt 16"/>
          <p:cNvSpPr>
            <a:spLocks noChangeArrowheads="1" noChangeShapeType="1" noTextEdit="1"/>
          </p:cNvSpPr>
          <p:nvPr/>
        </p:nvSpPr>
        <p:spPr bwMode="auto">
          <a:xfrm>
            <a:off x="1187624" y="187960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S2</a:t>
            </a:r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398" name="WordArt 17"/>
          <p:cNvSpPr>
            <a:spLocks noChangeArrowheads="1" noChangeShapeType="1" noTextEdit="1"/>
          </p:cNvSpPr>
          <p:nvPr/>
        </p:nvSpPr>
        <p:spPr bwMode="auto">
          <a:xfrm>
            <a:off x="1619672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971550" y="2924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>
            <a:off x="971550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2482850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971550" y="2924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971550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4" name="WordArt 23"/>
          <p:cNvSpPr>
            <a:spLocks noChangeArrowheads="1" noChangeShapeType="1" noTextEdit="1"/>
          </p:cNvSpPr>
          <p:nvPr/>
        </p:nvSpPr>
        <p:spPr bwMode="auto">
          <a:xfrm>
            <a:off x="1865313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05" name="WordArt 24"/>
          <p:cNvSpPr>
            <a:spLocks noChangeArrowheads="1" noChangeShapeType="1" noTextEdit="1"/>
          </p:cNvSpPr>
          <p:nvPr/>
        </p:nvSpPr>
        <p:spPr bwMode="auto">
          <a:xfrm>
            <a:off x="1979613" y="33575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406" name="WordArt 25"/>
          <p:cNvSpPr>
            <a:spLocks noChangeArrowheads="1" noChangeShapeType="1" noTextEdit="1"/>
          </p:cNvSpPr>
          <p:nvPr/>
        </p:nvSpPr>
        <p:spPr bwMode="auto">
          <a:xfrm>
            <a:off x="2066925" y="3968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07" name="WordArt 26"/>
          <p:cNvSpPr>
            <a:spLocks noChangeArrowheads="1" noChangeShapeType="1" noTextEdit="1"/>
          </p:cNvSpPr>
          <p:nvPr/>
        </p:nvSpPr>
        <p:spPr bwMode="auto">
          <a:xfrm>
            <a:off x="1558925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09" name="WordArt 28"/>
          <p:cNvSpPr>
            <a:spLocks noChangeArrowheads="1" noChangeShapeType="1" noTextEdit="1"/>
          </p:cNvSpPr>
          <p:nvPr/>
        </p:nvSpPr>
        <p:spPr bwMode="auto">
          <a:xfrm>
            <a:off x="1619250" y="3968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9715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97155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24828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97155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>
            <a:off x="97155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6" name="WordArt 35"/>
          <p:cNvSpPr>
            <a:spLocks noChangeArrowheads="1" noChangeShapeType="1" noTextEdit="1"/>
          </p:cNvSpPr>
          <p:nvPr/>
        </p:nvSpPr>
        <p:spPr bwMode="auto">
          <a:xfrm>
            <a:off x="1763713" y="6056313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17" name="WordArt 36"/>
          <p:cNvSpPr>
            <a:spLocks noChangeArrowheads="1" noChangeShapeType="1" noTextEdit="1"/>
          </p:cNvSpPr>
          <p:nvPr/>
        </p:nvSpPr>
        <p:spPr bwMode="auto">
          <a:xfrm>
            <a:off x="1331913" y="605631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18" name="WordArt 37"/>
          <p:cNvSpPr>
            <a:spLocks noChangeArrowheads="1" noChangeShapeType="1" noTextEdit="1"/>
          </p:cNvSpPr>
          <p:nvPr/>
        </p:nvSpPr>
        <p:spPr bwMode="auto">
          <a:xfrm>
            <a:off x="1127125" y="5229225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19" name="WordArt 38"/>
          <p:cNvSpPr>
            <a:spLocks noChangeArrowheads="1" noChangeShapeType="1" noTextEdit="1"/>
          </p:cNvSpPr>
          <p:nvPr/>
        </p:nvSpPr>
        <p:spPr bwMode="auto">
          <a:xfrm>
            <a:off x="1258888" y="54800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20" name="WordArt 39"/>
          <p:cNvSpPr>
            <a:spLocks noChangeArrowheads="1" noChangeShapeType="1" noTextEdit="1"/>
          </p:cNvSpPr>
          <p:nvPr/>
        </p:nvSpPr>
        <p:spPr bwMode="auto">
          <a:xfrm>
            <a:off x="1041400" y="50847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21" name="Line 40"/>
          <p:cNvSpPr>
            <a:spLocks noChangeShapeType="1"/>
          </p:cNvSpPr>
          <p:nvPr/>
        </p:nvSpPr>
        <p:spPr bwMode="auto">
          <a:xfrm flipV="1">
            <a:off x="900113" y="836613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2" name="Line 41"/>
          <p:cNvSpPr>
            <a:spLocks noChangeShapeType="1"/>
          </p:cNvSpPr>
          <p:nvPr/>
        </p:nvSpPr>
        <p:spPr bwMode="auto">
          <a:xfrm flipV="1">
            <a:off x="2411413" y="8366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3" name="Line 42"/>
          <p:cNvSpPr>
            <a:spLocks noChangeShapeType="1"/>
          </p:cNvSpPr>
          <p:nvPr/>
        </p:nvSpPr>
        <p:spPr bwMode="auto">
          <a:xfrm flipH="1" flipV="1">
            <a:off x="1403350" y="83661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4" name="Line 43"/>
          <p:cNvSpPr>
            <a:spLocks noChangeShapeType="1"/>
          </p:cNvSpPr>
          <p:nvPr/>
        </p:nvSpPr>
        <p:spPr bwMode="auto">
          <a:xfrm flipV="1">
            <a:off x="1763713" y="83661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5" name="Line 44"/>
          <p:cNvSpPr>
            <a:spLocks noChangeShapeType="1"/>
          </p:cNvSpPr>
          <p:nvPr/>
        </p:nvSpPr>
        <p:spPr bwMode="auto">
          <a:xfrm>
            <a:off x="2052638" y="31416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26" name="Line 45"/>
          <p:cNvSpPr>
            <a:spLocks noChangeShapeType="1"/>
          </p:cNvSpPr>
          <p:nvPr/>
        </p:nvSpPr>
        <p:spPr bwMode="auto">
          <a:xfrm flipV="1">
            <a:off x="23399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7" name="Line 46"/>
          <p:cNvSpPr>
            <a:spLocks noChangeShapeType="1"/>
          </p:cNvSpPr>
          <p:nvPr/>
        </p:nvSpPr>
        <p:spPr bwMode="auto">
          <a:xfrm flipH="1"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28" name="Line 47"/>
          <p:cNvSpPr>
            <a:spLocks noChangeShapeType="1"/>
          </p:cNvSpPr>
          <p:nvPr/>
        </p:nvSpPr>
        <p:spPr bwMode="auto">
          <a:xfrm flipV="1">
            <a:off x="1619250" y="30686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9" name="Line 48"/>
          <p:cNvSpPr>
            <a:spLocks noChangeShapeType="1"/>
          </p:cNvSpPr>
          <p:nvPr/>
        </p:nvSpPr>
        <p:spPr bwMode="auto">
          <a:xfrm flipV="1">
            <a:off x="2339975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0" name="Line 49"/>
          <p:cNvSpPr>
            <a:spLocks noChangeShapeType="1"/>
          </p:cNvSpPr>
          <p:nvPr/>
        </p:nvSpPr>
        <p:spPr bwMode="auto">
          <a:xfrm>
            <a:off x="1331913" y="52292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1" name="Line 52"/>
          <p:cNvSpPr>
            <a:spLocks noChangeShapeType="1"/>
          </p:cNvSpPr>
          <p:nvPr/>
        </p:nvSpPr>
        <p:spPr bwMode="auto">
          <a:xfrm flipV="1">
            <a:off x="1835150" y="5157788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2" name="Line 53"/>
          <p:cNvSpPr>
            <a:spLocks noChangeShapeType="1"/>
          </p:cNvSpPr>
          <p:nvPr/>
        </p:nvSpPr>
        <p:spPr bwMode="auto">
          <a:xfrm flipH="1" flipV="1">
            <a:off x="1619250" y="5157788"/>
            <a:ext cx="2159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3" name="Line 54"/>
          <p:cNvSpPr>
            <a:spLocks noChangeShapeType="1"/>
          </p:cNvSpPr>
          <p:nvPr/>
        </p:nvSpPr>
        <p:spPr bwMode="auto">
          <a:xfrm flipH="1">
            <a:off x="684213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4" name="Line 55"/>
          <p:cNvSpPr>
            <a:spLocks noChangeShapeType="1"/>
          </p:cNvSpPr>
          <p:nvPr/>
        </p:nvSpPr>
        <p:spPr bwMode="auto">
          <a:xfrm flipV="1">
            <a:off x="684213" y="5229225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5" name="Line 56"/>
          <p:cNvSpPr>
            <a:spLocks noChangeShapeType="1"/>
          </p:cNvSpPr>
          <p:nvPr/>
        </p:nvSpPr>
        <p:spPr bwMode="auto">
          <a:xfrm>
            <a:off x="49323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6" name="Line 57"/>
          <p:cNvSpPr>
            <a:spLocks noChangeShapeType="1"/>
          </p:cNvSpPr>
          <p:nvPr/>
        </p:nvSpPr>
        <p:spPr bwMode="auto">
          <a:xfrm>
            <a:off x="493236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7" name="Line 58"/>
          <p:cNvSpPr>
            <a:spLocks noChangeShapeType="1"/>
          </p:cNvSpPr>
          <p:nvPr/>
        </p:nvSpPr>
        <p:spPr bwMode="auto">
          <a:xfrm>
            <a:off x="64436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8" name="Line 59"/>
          <p:cNvSpPr>
            <a:spLocks noChangeShapeType="1"/>
          </p:cNvSpPr>
          <p:nvPr/>
        </p:nvSpPr>
        <p:spPr bwMode="auto">
          <a:xfrm>
            <a:off x="493236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9" name="Line 60"/>
          <p:cNvSpPr>
            <a:spLocks noChangeShapeType="1"/>
          </p:cNvSpPr>
          <p:nvPr/>
        </p:nvSpPr>
        <p:spPr bwMode="auto">
          <a:xfrm>
            <a:off x="493236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0" name="WordArt 61"/>
          <p:cNvSpPr>
            <a:spLocks noChangeArrowheads="1" noChangeShapeType="1" noTextEdit="1"/>
          </p:cNvSpPr>
          <p:nvPr/>
        </p:nvSpPr>
        <p:spPr bwMode="auto">
          <a:xfrm>
            <a:off x="6156325" y="17732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41" name="WordArt 62"/>
          <p:cNvSpPr>
            <a:spLocks noChangeArrowheads="1" noChangeShapeType="1" noTextEdit="1"/>
          </p:cNvSpPr>
          <p:nvPr/>
        </p:nvSpPr>
        <p:spPr bwMode="auto">
          <a:xfrm>
            <a:off x="5651500" y="177323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42" name="WordArt 63"/>
          <p:cNvSpPr>
            <a:spLocks noChangeArrowheads="1" noChangeShapeType="1" noTextEdit="1"/>
          </p:cNvSpPr>
          <p:nvPr/>
        </p:nvSpPr>
        <p:spPr bwMode="auto">
          <a:xfrm>
            <a:off x="5148263" y="177323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43" name="WordArt 64"/>
          <p:cNvSpPr>
            <a:spLocks noChangeArrowheads="1" noChangeShapeType="1" noTextEdit="1"/>
          </p:cNvSpPr>
          <p:nvPr/>
        </p:nvSpPr>
        <p:spPr bwMode="auto">
          <a:xfrm>
            <a:off x="4859338" y="10525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44" name="WordArt 65"/>
          <p:cNvSpPr>
            <a:spLocks noChangeArrowheads="1" noChangeShapeType="1" noTextEdit="1"/>
          </p:cNvSpPr>
          <p:nvPr/>
        </p:nvSpPr>
        <p:spPr bwMode="auto">
          <a:xfrm>
            <a:off x="5148263" y="126841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45" name="WordArt 66"/>
          <p:cNvSpPr>
            <a:spLocks noChangeArrowheads="1" noChangeShapeType="1" noTextEdit="1"/>
          </p:cNvSpPr>
          <p:nvPr/>
        </p:nvSpPr>
        <p:spPr bwMode="auto">
          <a:xfrm>
            <a:off x="5002213" y="83661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46" name="Line 67"/>
          <p:cNvSpPr>
            <a:spLocks noChangeShapeType="1"/>
          </p:cNvSpPr>
          <p:nvPr/>
        </p:nvSpPr>
        <p:spPr bwMode="auto">
          <a:xfrm>
            <a:off x="5364163" y="10525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7" name="Line 68"/>
          <p:cNvSpPr>
            <a:spLocks noChangeShapeType="1"/>
          </p:cNvSpPr>
          <p:nvPr/>
        </p:nvSpPr>
        <p:spPr bwMode="auto">
          <a:xfrm flipV="1">
            <a:off x="5651500" y="908050"/>
            <a:ext cx="730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8" name="Line 69"/>
          <p:cNvSpPr>
            <a:spLocks noChangeShapeType="1"/>
          </p:cNvSpPr>
          <p:nvPr/>
        </p:nvSpPr>
        <p:spPr bwMode="auto">
          <a:xfrm flipV="1">
            <a:off x="4716016" y="908050"/>
            <a:ext cx="2159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9" name="Line 73"/>
          <p:cNvSpPr>
            <a:spLocks noChangeShapeType="1"/>
          </p:cNvSpPr>
          <p:nvPr/>
        </p:nvSpPr>
        <p:spPr bwMode="auto">
          <a:xfrm>
            <a:off x="49323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0" name="Line 74"/>
          <p:cNvSpPr>
            <a:spLocks noChangeShapeType="1"/>
          </p:cNvSpPr>
          <p:nvPr/>
        </p:nvSpPr>
        <p:spPr bwMode="auto">
          <a:xfrm>
            <a:off x="493236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1" name="Line 75"/>
          <p:cNvSpPr>
            <a:spLocks noChangeShapeType="1"/>
          </p:cNvSpPr>
          <p:nvPr/>
        </p:nvSpPr>
        <p:spPr bwMode="auto">
          <a:xfrm>
            <a:off x="64436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2" name="Line 76"/>
          <p:cNvSpPr>
            <a:spLocks noChangeShapeType="1"/>
          </p:cNvSpPr>
          <p:nvPr/>
        </p:nvSpPr>
        <p:spPr bwMode="auto">
          <a:xfrm>
            <a:off x="493236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3" name="Line 77"/>
          <p:cNvSpPr>
            <a:spLocks noChangeShapeType="1"/>
          </p:cNvSpPr>
          <p:nvPr/>
        </p:nvSpPr>
        <p:spPr bwMode="auto">
          <a:xfrm>
            <a:off x="493236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7" name="WordArt 81"/>
          <p:cNvSpPr>
            <a:spLocks noChangeArrowheads="1" noChangeShapeType="1" noTextEdit="1"/>
          </p:cNvSpPr>
          <p:nvPr/>
        </p:nvSpPr>
        <p:spPr bwMode="auto">
          <a:xfrm>
            <a:off x="5592763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58" name="WordArt 82"/>
          <p:cNvSpPr>
            <a:spLocks noChangeArrowheads="1" noChangeShapeType="1" noTextEdit="1"/>
          </p:cNvSpPr>
          <p:nvPr/>
        </p:nvSpPr>
        <p:spPr bwMode="auto">
          <a:xfrm>
            <a:off x="5075238" y="33575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6459" name="WordArt 83"/>
          <p:cNvSpPr>
            <a:spLocks noChangeArrowheads="1" noChangeShapeType="1" noTextEdit="1"/>
          </p:cNvSpPr>
          <p:nvPr/>
        </p:nvSpPr>
        <p:spPr bwMode="auto">
          <a:xfrm>
            <a:off x="6008688" y="33194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60" name="Line 84"/>
          <p:cNvSpPr>
            <a:spLocks noChangeShapeType="1"/>
          </p:cNvSpPr>
          <p:nvPr/>
        </p:nvSpPr>
        <p:spPr bwMode="auto">
          <a:xfrm flipV="1">
            <a:off x="5868988" y="3068638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1" name="Line 85"/>
          <p:cNvSpPr>
            <a:spLocks noChangeShapeType="1"/>
          </p:cNvSpPr>
          <p:nvPr/>
        </p:nvSpPr>
        <p:spPr bwMode="auto">
          <a:xfrm flipV="1">
            <a:off x="5004172" y="306863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2" name="Line 89"/>
          <p:cNvSpPr>
            <a:spLocks noChangeShapeType="1"/>
          </p:cNvSpPr>
          <p:nvPr/>
        </p:nvSpPr>
        <p:spPr bwMode="auto">
          <a:xfrm flipV="1">
            <a:off x="5651500" y="908050"/>
            <a:ext cx="6492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3" name="Line 90"/>
          <p:cNvSpPr>
            <a:spLocks noChangeShapeType="1"/>
          </p:cNvSpPr>
          <p:nvPr/>
        </p:nvSpPr>
        <p:spPr bwMode="auto">
          <a:xfrm flipH="1" flipV="1">
            <a:off x="5580063" y="29972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4" name="Line 91"/>
          <p:cNvSpPr>
            <a:spLocks noChangeShapeType="1"/>
          </p:cNvSpPr>
          <p:nvPr/>
        </p:nvSpPr>
        <p:spPr bwMode="auto">
          <a:xfrm>
            <a:off x="49307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5" name="Line 92"/>
          <p:cNvSpPr>
            <a:spLocks noChangeShapeType="1"/>
          </p:cNvSpPr>
          <p:nvPr/>
        </p:nvSpPr>
        <p:spPr bwMode="auto">
          <a:xfrm>
            <a:off x="49307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6" name="Line 93"/>
          <p:cNvSpPr>
            <a:spLocks noChangeShapeType="1"/>
          </p:cNvSpPr>
          <p:nvPr/>
        </p:nvSpPr>
        <p:spPr bwMode="auto">
          <a:xfrm>
            <a:off x="64420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7" name="Line 94"/>
          <p:cNvSpPr>
            <a:spLocks noChangeShapeType="1"/>
          </p:cNvSpPr>
          <p:nvPr/>
        </p:nvSpPr>
        <p:spPr bwMode="auto">
          <a:xfrm>
            <a:off x="49307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8" name="Line 95"/>
          <p:cNvSpPr>
            <a:spLocks noChangeShapeType="1"/>
          </p:cNvSpPr>
          <p:nvPr/>
        </p:nvSpPr>
        <p:spPr bwMode="auto">
          <a:xfrm>
            <a:off x="49307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9" name="WordArt 96"/>
          <p:cNvSpPr>
            <a:spLocks noChangeArrowheads="1" noChangeShapeType="1" noTextEdit="1"/>
          </p:cNvSpPr>
          <p:nvPr/>
        </p:nvSpPr>
        <p:spPr bwMode="auto">
          <a:xfrm>
            <a:off x="5148263" y="6127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70" name="WordArt 97"/>
          <p:cNvSpPr>
            <a:spLocks noChangeArrowheads="1" noChangeShapeType="1" noTextEdit="1"/>
          </p:cNvSpPr>
          <p:nvPr/>
        </p:nvSpPr>
        <p:spPr bwMode="auto">
          <a:xfrm>
            <a:off x="6005513" y="6127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71" name="WordArt 98"/>
          <p:cNvSpPr>
            <a:spLocks noChangeArrowheads="1" noChangeShapeType="1" noTextEdit="1"/>
          </p:cNvSpPr>
          <p:nvPr/>
        </p:nvSpPr>
        <p:spPr bwMode="auto">
          <a:xfrm>
            <a:off x="5508625" y="6127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6472" name="WordArt 99"/>
          <p:cNvSpPr>
            <a:spLocks noChangeArrowheads="1" noChangeShapeType="1" noTextEdit="1"/>
          </p:cNvSpPr>
          <p:nvPr/>
        </p:nvSpPr>
        <p:spPr bwMode="auto">
          <a:xfrm>
            <a:off x="5724525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73" name="WordArt 100"/>
          <p:cNvSpPr>
            <a:spLocks noChangeArrowheads="1" noChangeShapeType="1" noTextEdit="1"/>
          </p:cNvSpPr>
          <p:nvPr/>
        </p:nvSpPr>
        <p:spPr bwMode="auto">
          <a:xfrm>
            <a:off x="5126038" y="54451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6474" name="WordArt 101"/>
          <p:cNvSpPr>
            <a:spLocks noChangeArrowheads="1" noChangeShapeType="1" noTextEdit="1"/>
          </p:cNvSpPr>
          <p:nvPr/>
        </p:nvSpPr>
        <p:spPr bwMode="auto">
          <a:xfrm>
            <a:off x="5003800" y="5157788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475" name="Line 102"/>
          <p:cNvSpPr>
            <a:spLocks noChangeShapeType="1"/>
          </p:cNvSpPr>
          <p:nvPr/>
        </p:nvSpPr>
        <p:spPr bwMode="auto">
          <a:xfrm flipV="1">
            <a:off x="5867400" y="508476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76" name="Line 103"/>
          <p:cNvSpPr>
            <a:spLocks noChangeShapeType="1"/>
          </p:cNvSpPr>
          <p:nvPr/>
        </p:nvSpPr>
        <p:spPr bwMode="auto">
          <a:xfrm flipV="1">
            <a:off x="4716016" y="515778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77" name="Line 107"/>
          <p:cNvSpPr>
            <a:spLocks noChangeShapeType="1"/>
          </p:cNvSpPr>
          <p:nvPr/>
        </p:nvSpPr>
        <p:spPr bwMode="auto">
          <a:xfrm>
            <a:off x="5435600" y="55165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78" name="Line 108"/>
          <p:cNvSpPr>
            <a:spLocks noChangeShapeType="1"/>
          </p:cNvSpPr>
          <p:nvPr/>
        </p:nvSpPr>
        <p:spPr bwMode="auto">
          <a:xfrm flipV="1">
            <a:off x="5724525" y="5157788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5" name="Line 85"/>
          <p:cNvSpPr>
            <a:spLocks noChangeShapeType="1"/>
          </p:cNvSpPr>
          <p:nvPr/>
        </p:nvSpPr>
        <p:spPr bwMode="auto">
          <a:xfrm flipV="1">
            <a:off x="971600" y="3068960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+mn-lt"/>
              </a:rPr>
              <a:t>IL BAGAGLIO TECNICO DEL LIBERO: LA RICEZIONE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endParaRPr lang="it-IT" dirty="0" smtClean="0"/>
          </a:p>
          <a:p>
            <a:pPr algn="ctr"/>
            <a:r>
              <a:rPr lang="it-IT" dirty="0" smtClean="0"/>
              <a:t>IL LIBERO DEVE MIGLIORARE LA RICEZIONE DELLA SQUADRA</a:t>
            </a:r>
          </a:p>
          <a:p>
            <a:endParaRPr lang="it-IT" dirty="0" smtClean="0"/>
          </a:p>
          <a:p>
            <a:pPr algn="ctr"/>
            <a:r>
              <a:rPr lang="it-IT" dirty="0" smtClean="0"/>
              <a:t>IL LIBERO DEVE MIGLIORARE LA FASE RICEZIONE PUNTO DELLA SQUADRA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UNO STUDIO FATTO DAL SETTORE TECNICO MASCHILE HA RILEVATO CHE IL LIBERO INFLUENZA MAGGIORMENTE LA SQUADRA NELLA FASE RICEZIONE PUNTO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42065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IL BAGAGLIO TECNICO DEL LIBERO: LA DIFESA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51723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PALLA IN FIGURA: </a:t>
            </a:r>
          </a:p>
          <a:p>
            <a:endParaRPr lang="it-IT" dirty="0" smtClean="0"/>
          </a:p>
          <a:p>
            <a:r>
              <a:rPr lang="it-IT" dirty="0" err="1" smtClean="0"/>
              <a:t>bagher</a:t>
            </a:r>
            <a:r>
              <a:rPr lang="it-IT" dirty="0" smtClean="0"/>
              <a:t> frontale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compressione avanti e laterale</a:t>
            </a:r>
          </a:p>
          <a:p>
            <a:endParaRPr lang="it-IT" dirty="0" smtClean="0"/>
          </a:p>
          <a:p>
            <a:r>
              <a:rPr lang="it-IT" dirty="0" smtClean="0"/>
              <a:t>intervento a braccia alte </a:t>
            </a:r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Segnaposto contenuto 4" descr="https://encrypted-tbn1.gstatic.com/images?q=tbn:ANd9GcQZLtvyVD4PcPXABiTx-9c-oIJwG92EGZQkP7gMgY5W8mNAGKbQXQ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04864"/>
            <a:ext cx="39239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https://encrypted-tbn3.gstatic.com/images?q=tbn:ANd9GcSGq1i40uCVI4snAIUJFZBX37aZrJKCe_JIYRzQJSvAxEehYxKM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437112"/>
            <a:ext cx="3888432" cy="24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IL BAGAGLIO TECNICO DEL LIBERO: LA DIFESA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PALLA FUORI FIGURA: </a:t>
            </a:r>
          </a:p>
          <a:p>
            <a:endParaRPr lang="it-IT" dirty="0" smtClean="0"/>
          </a:p>
          <a:p>
            <a:r>
              <a:rPr lang="it-IT" dirty="0" err="1" smtClean="0"/>
              <a:t>bagher</a:t>
            </a:r>
            <a:r>
              <a:rPr lang="it-IT" dirty="0" smtClean="0"/>
              <a:t> laterale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affondo laterale</a:t>
            </a:r>
          </a:p>
          <a:p>
            <a:pPr>
              <a:buNone/>
            </a:pPr>
            <a:r>
              <a:rPr lang="it-IT" dirty="0" smtClean="0"/>
              <a:t>   </a:t>
            </a:r>
          </a:p>
          <a:p>
            <a:pPr>
              <a:buNone/>
            </a:pPr>
            <a:endParaRPr lang="it-IT" dirty="0" smtClean="0"/>
          </a:p>
        </p:txBody>
      </p:sp>
      <p:pic>
        <p:nvPicPr>
          <p:cNvPr id="5" name="Picture 4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08104" y="2437119"/>
            <a:ext cx="3178696" cy="2677169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 smtClean="0">
                <a:latin typeface="Times New Roman" pitchFamily="18" charset="0"/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1628801"/>
            <a:ext cx="4100264" cy="4726124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PALLA FUORI FIGURA: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DIFESA ACROBATICA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Caduta frontale e laterale da fermo e dopo spostamento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Tuffo da fermo o dopo spostamento: strisciato o a pesce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/>
          </a:p>
        </p:txBody>
      </p:sp>
      <p:pic>
        <p:nvPicPr>
          <p:cNvPr id="5" name="Segnaposto contenuto 4" descr="http://www.americanhungarianfederation.org/FamousHungarians/images/kiraly_karch_l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377701"/>
            <a:ext cx="4427984" cy="24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http://im2.freeforumzone.it/up/20/27/74241985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4427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323528" y="704088"/>
            <a:ext cx="8363272" cy="49266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IL BAGAGLIO TECNICO DEL LIBERO: LA DIFESA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IL BAGAGLIO TECNICO DEL LIBERO: LA DIFESA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LA ZONA </a:t>
            </a:r>
            <a:r>
              <a:rPr lang="it-IT" dirty="0" err="1" smtClean="0"/>
              <a:t>DI</a:t>
            </a:r>
            <a:r>
              <a:rPr lang="it-IT" dirty="0" smtClean="0"/>
              <a:t> COMPETENZA</a:t>
            </a:r>
          </a:p>
          <a:p>
            <a:endParaRPr lang="it-IT" dirty="0" smtClean="0"/>
          </a:p>
          <a:p>
            <a:r>
              <a:rPr lang="it-IT" dirty="0" smtClean="0"/>
              <a:t>IL TIMING DELLA DIFESA: ENTRATA NELLA POSIZIONE, TENUTA ED USCITA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Posizionamento nei confronti del sistema d’attacco avversario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Segnaposto contenuto 4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4         3                2                            4      3           2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6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Alzatore 2° linea                         Alzatore 1° linea           </a:t>
            </a:r>
            <a:endParaRPr lang="it-IT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87624" y="2348880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403648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1547664" y="3933056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248376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19872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349200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547664" y="364502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835696" y="4005064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>
            <a:off x="219573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98782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699792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563888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059832" y="4005064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1547664" y="2636912"/>
            <a:ext cx="36004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3131840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55577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8681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37220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745232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5724128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5940152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7524328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7164288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5724128" y="299695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6228184" y="2996952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6228184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6444208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5652120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 flipV="1">
            <a:off x="7668344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>
            <a:off x="7308304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300192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6956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Posizionamento nei confronti dell’attaccante avversario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>
            <a:normAutofit fontScale="25000" lnSpcReduction="20000"/>
          </a:bodyPr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2              MURO DIAGONALE</a:t>
            </a: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2: spazio di un pallone dall’asta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zona 6: piede destro sulla riga per la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difesa della parallela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1: pallonetto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4: diagonale stretta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5: diagonale lunga fuori dal cono</a:t>
            </a:r>
          </a:p>
          <a:p>
            <a:pPr>
              <a:buNone/>
            </a:pPr>
            <a:r>
              <a:rPr lang="it-IT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d’ombra del muro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/>
              <a:t>                                       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13184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699792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1259632" y="2852936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259632" y="3212976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043608" y="3717032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403648" y="4365104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403648" y="4365104"/>
            <a:ext cx="43204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619672" y="2996952"/>
            <a:ext cx="72008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2915816" y="4725144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 flipV="1">
            <a:off x="3635896" y="4293096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2915816" y="3429000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 flipV="1">
            <a:off x="2699792" y="3068960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3419872" y="3068960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3491880" y="2492896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V="1">
            <a:off x="3347864" y="4653136"/>
            <a:ext cx="432048" cy="72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475656" y="2492896"/>
            <a:ext cx="1152128" cy="20882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>
            <a:off x="3491880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1043608" y="4077072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V="1">
            <a:off x="3851920" y="4221088"/>
            <a:ext cx="36004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1331640" y="3717032"/>
            <a:ext cx="72008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899592" y="2349200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latin typeface="+mn-lt"/>
              </a:rPr>
              <a:t>LE COMPETENZE DEL LIBERO</a:t>
            </a:r>
            <a:endParaRPr lang="it-IT" sz="40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COMPETENZE PRINCIPALI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RICEZIONE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DIFESA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b="1" dirty="0" smtClean="0"/>
              <a:t>COMPETENZE COMPLEMENTARI</a:t>
            </a:r>
          </a:p>
          <a:p>
            <a:r>
              <a:rPr lang="it-IT" b="1" dirty="0" smtClean="0"/>
              <a:t>COPERTURA</a:t>
            </a:r>
          </a:p>
          <a:p>
            <a:r>
              <a:rPr lang="it-IT" b="1" dirty="0" smtClean="0"/>
              <a:t>ALZATA</a:t>
            </a:r>
            <a:endParaRPr lang="it-IT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Free ball: competenze e responsabilità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r>
              <a:rPr lang="it-IT" dirty="0" smtClean="0"/>
              <a:t>       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                        </a:t>
            </a:r>
            <a:r>
              <a:rPr lang="it-IT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dirty="0" smtClean="0"/>
              <a:t>                                              </a:t>
            </a:r>
            <a:r>
              <a:rPr lang="it-IT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it-IT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400" dirty="0" smtClean="0"/>
              <a:t>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dirty="0" smtClean="0"/>
              <a:t>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2                                                        1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4</a:t>
            </a:r>
            <a:r>
              <a:rPr lang="it-IT" sz="2400" dirty="0" smtClean="0"/>
              <a:t>             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/>
              <a:t>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6</a:t>
            </a:r>
            <a:r>
              <a:rPr lang="it-IT" sz="2400" dirty="0" smtClean="0"/>
              <a:t>  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2°LINEA </a:t>
            </a:r>
            <a:r>
              <a:rPr lang="it-IT" sz="2400" b="1" dirty="0" smtClean="0">
                <a:solidFill>
                  <a:srgbClr val="FF0000"/>
                </a:solidFill>
              </a:rPr>
              <a:t>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1°LINEA</a:t>
            </a:r>
            <a:r>
              <a:rPr lang="it-IT" sz="2400" dirty="0" smtClean="0"/>
              <a:t>                           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1115616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32360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1115616" y="3501008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932040" y="3429000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339752" y="335699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419872" y="342900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771800" y="2636912"/>
            <a:ext cx="36004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403648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123728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131840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3131840" y="2780928"/>
            <a:ext cx="504056" cy="151216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220072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444208" y="2636912"/>
            <a:ext cx="36004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796136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156176" y="328498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7092280" y="350100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6804248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3779912" y="292494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 flipV="1">
            <a:off x="3203848" y="3212976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1547664" y="292494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1763688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2339752" y="3717032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2483768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3347864" y="3717032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277180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3563888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2483768" y="299695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6300192" y="292494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7452320" y="306896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6876256" y="3284984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5364088" y="299695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 flipH="1">
            <a:off x="5436096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6012160" y="3717032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V="1">
            <a:off x="6156176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V="1">
            <a:off x="7020272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7236296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644420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349188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716428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08012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+mn-lt"/>
              </a:rPr>
              <a:t>PUNTO CARDINE DEL SISTEMA FASE MURO DIFESA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Jolly di difesa: </a:t>
            </a:r>
          </a:p>
          <a:p>
            <a:r>
              <a:rPr lang="it-IT" dirty="0" smtClean="0"/>
              <a:t>deve saper difendere in ogni zona del campo</a:t>
            </a:r>
          </a:p>
          <a:p>
            <a:r>
              <a:rPr lang="it-IT" dirty="0" smtClean="0"/>
              <a:t>deve essere posizionato dove cadono più palloni o secondo le esigenze del sistema muro difesa</a:t>
            </a:r>
          </a:p>
          <a:p>
            <a:endParaRPr lang="it-IT" dirty="0" smtClean="0"/>
          </a:p>
          <a:p>
            <a:r>
              <a:rPr lang="it-IT" dirty="0" smtClean="0"/>
              <a:t>Gestisce le rigiocate soprattutto quando difende il palleggiatore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Gestisce ed organizza la copertura su palla alta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708688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IL BAGAGLIO TECNICO DEL LIBERO: L’ALZATA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Stabilizzazione della precisione con tecnica di: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PALLEGGIO</a:t>
            </a:r>
          </a:p>
          <a:p>
            <a:endParaRPr lang="it-IT" dirty="0" smtClean="0"/>
          </a:p>
          <a:p>
            <a:r>
              <a:rPr lang="it-IT" dirty="0" smtClean="0"/>
              <a:t>BAGHER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IL BAGAGLIO TECNICO DEL LIBERO: LA COPERTURA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ZONE </a:t>
            </a:r>
            <a:r>
              <a:rPr lang="it-IT" dirty="0" err="1" smtClean="0"/>
              <a:t>DI</a:t>
            </a:r>
            <a:r>
              <a:rPr lang="it-IT" dirty="0" smtClean="0"/>
              <a:t> COMPETENZA</a:t>
            </a:r>
          </a:p>
          <a:p>
            <a:endParaRPr lang="it-IT" dirty="0" smtClean="0"/>
          </a:p>
          <a:p>
            <a:r>
              <a:rPr lang="it-IT" dirty="0" smtClean="0"/>
              <a:t>ALLENAMENTO DEL CONTROLLO DELLA PALLA</a:t>
            </a:r>
          </a:p>
          <a:p>
            <a:endParaRPr lang="it-IT" dirty="0" smtClean="0"/>
          </a:p>
          <a:p>
            <a:r>
              <a:rPr lang="it-IT" dirty="0" smtClean="0"/>
              <a:t>ALLENAMENTO SITUAZIONALE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latin typeface="+mn-lt"/>
              </a:rPr>
              <a:t>LE CARATTERISTICHE DEL LIBERO</a:t>
            </a:r>
            <a:endParaRPr lang="it-IT" sz="4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05584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Normotipo</a:t>
            </a:r>
          </a:p>
          <a:p>
            <a:pPr algn="ctr">
              <a:buNone/>
            </a:pPr>
            <a:r>
              <a:rPr lang="it-IT" dirty="0" smtClean="0"/>
              <a:t>CAPACITA’ CONDIZIONALI</a:t>
            </a:r>
          </a:p>
          <a:p>
            <a:r>
              <a:rPr lang="it-IT" dirty="0" smtClean="0"/>
              <a:t>Forza arti inferiori</a:t>
            </a:r>
          </a:p>
          <a:p>
            <a:endParaRPr lang="it-IT" dirty="0" smtClean="0"/>
          </a:p>
          <a:p>
            <a:r>
              <a:rPr lang="it-IT" dirty="0" smtClean="0"/>
              <a:t>Velocità: rapidità piedi, cambi di direzione, uscita dalle posture di attesa</a:t>
            </a:r>
          </a:p>
          <a:p>
            <a:endParaRPr lang="it-IT" dirty="0" smtClean="0"/>
          </a:p>
          <a:p>
            <a:r>
              <a:rPr lang="it-IT" dirty="0" smtClean="0"/>
              <a:t>Mobilità articolare: caviglia, anca, gomito, </a:t>
            </a:r>
            <a:r>
              <a:rPr lang="it-IT" dirty="0" smtClean="0"/>
              <a:t>spalla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latin typeface="+mn-lt"/>
              </a:rPr>
              <a:t>CAPACITÀ COORDINATIVE</a:t>
            </a:r>
            <a:endParaRPr lang="it-IT" sz="4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Orientamento spazio temporale</a:t>
            </a:r>
          </a:p>
          <a:p>
            <a:endParaRPr lang="it-IT" dirty="0" smtClean="0"/>
          </a:p>
          <a:p>
            <a:r>
              <a:rPr lang="it-IT" dirty="0" smtClean="0"/>
              <a:t>Capacità di anticipazione</a:t>
            </a:r>
          </a:p>
          <a:p>
            <a:endParaRPr lang="it-IT" dirty="0" smtClean="0"/>
          </a:p>
          <a:p>
            <a:r>
              <a:rPr lang="it-IT" dirty="0" smtClean="0"/>
              <a:t>Sensibilità </a:t>
            </a:r>
            <a:r>
              <a:rPr lang="it-IT" dirty="0" err="1" smtClean="0"/>
              <a:t>cinestetica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852704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+mn-lt"/>
              </a:rPr>
              <a:t>CAPACITÀ MORALI-COMPORTAMENTALI</a:t>
            </a:r>
            <a:endParaRPr lang="it-IT" sz="32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Capacità di assumersi RESPONSABILITA’</a:t>
            </a:r>
          </a:p>
          <a:p>
            <a:endParaRPr lang="it-IT" dirty="0" smtClean="0"/>
          </a:p>
          <a:p>
            <a:r>
              <a:rPr lang="it-IT" dirty="0" smtClean="0"/>
              <a:t>Capacità volitive: determinazione, coraggio,spirito di sacrificio</a:t>
            </a:r>
          </a:p>
          <a:p>
            <a:endParaRPr lang="it-IT" dirty="0" smtClean="0"/>
          </a:p>
          <a:p>
            <a:r>
              <a:rPr lang="it-IT" dirty="0" smtClean="0"/>
              <a:t>Deve trasmettere sicurezza: l’acquisizione di competenze fa acquisire sicurezza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85270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latin typeface="+mn-lt"/>
              </a:rPr>
              <a:t>ATTITUDINE PRINCIPALE</a:t>
            </a:r>
            <a:endParaRPr lang="it-IT" sz="40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RICEZIONE?</a:t>
            </a:r>
          </a:p>
          <a:p>
            <a:pPr algn="ctr"/>
            <a:endParaRPr lang="it-IT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bg1"/>
                </a:solidFill>
              </a:rPr>
              <a:t>DIFESA?</a:t>
            </a:r>
            <a:endParaRPr lang="it-IT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352928" cy="4104456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+mn-lt"/>
              </a:rPr>
              <a:t>QUANDO INIZIA IL PERCORSO </a:t>
            </a:r>
            <a:r>
              <a:rPr lang="it-IT" sz="4000" dirty="0" err="1" smtClean="0">
                <a:latin typeface="+mn-lt"/>
              </a:rPr>
              <a:t>DI</a:t>
            </a:r>
            <a:r>
              <a:rPr lang="it-IT" sz="4000" dirty="0" smtClean="0">
                <a:latin typeface="+mn-lt"/>
              </a:rPr>
              <a:t> SPECIALIZZAZIONE DEL LIBERO</a:t>
            </a:r>
            <a:br>
              <a:rPr lang="it-IT" sz="4000" dirty="0" smtClean="0">
                <a:latin typeface="+mn-lt"/>
              </a:rPr>
            </a:br>
            <a:r>
              <a:rPr lang="it-IT" sz="4000" dirty="0" smtClean="0">
                <a:latin typeface="+mn-lt"/>
              </a:rPr>
              <a:t/>
            </a:r>
            <a:br>
              <a:rPr lang="it-IT" sz="4000" dirty="0" smtClean="0">
                <a:latin typeface="+mn-lt"/>
              </a:rPr>
            </a:br>
            <a:r>
              <a:rPr lang="it-IT" sz="8000" dirty="0" smtClean="0">
                <a:solidFill>
                  <a:srgbClr val="FF0000"/>
                </a:solidFill>
                <a:latin typeface="+mn-lt"/>
              </a:rPr>
              <a:t>?</a:t>
            </a:r>
            <a:endParaRPr lang="it-IT" sz="8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+mn-lt"/>
              </a:rPr>
              <a:t>PERCORSO TECNICO</a:t>
            </a:r>
            <a:endParaRPr lang="it-IT" sz="4000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Ricettore – Attaccante</a:t>
            </a:r>
          </a:p>
          <a:p>
            <a:endParaRPr lang="it-IT" dirty="0" smtClean="0"/>
          </a:p>
          <a:p>
            <a:r>
              <a:rPr lang="it-IT" dirty="0" smtClean="0"/>
              <a:t>Libero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Rispettare le aspettative e le motivazioni dell’atleta</a:t>
            </a:r>
          </a:p>
          <a:p>
            <a:r>
              <a:rPr lang="it-IT" dirty="0" smtClean="0"/>
              <a:t>Eventualmente creare un doppio percorso formativo:</a:t>
            </a:r>
          </a:p>
          <a:p>
            <a:r>
              <a:rPr lang="it-IT" dirty="0" smtClean="0"/>
              <a:t>Ricevitore attaccante nel proprio campionato di appartenenza</a:t>
            </a:r>
          </a:p>
          <a:p>
            <a:r>
              <a:rPr lang="it-IT" dirty="0" smtClean="0"/>
              <a:t>Libero nel secondo campionato di livello maggiore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+mn-lt"/>
              </a:rPr>
              <a:t>IL BAGAGLIO TECNICO DEL LIBERO: LA RICEZIONE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it-IT" sz="2400" dirty="0" smtClean="0">
                <a:latin typeface="Times New Roman" pitchFamily="18" charset="0"/>
              </a:rPr>
              <a:t>    Deve conoscere, utilizzare e applicare nel gioco TUTTE  le tecniche di ricezione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dirty="0" err="1" smtClean="0">
                <a:latin typeface="Times New Roman" pitchFamily="18" charset="0"/>
              </a:rPr>
              <a:t>Bagher</a:t>
            </a:r>
            <a:r>
              <a:rPr lang="it-IT" sz="2400" dirty="0" smtClean="0">
                <a:latin typeface="Times New Roman" pitchFamily="18" charset="0"/>
              </a:rPr>
              <a:t> frontale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dirty="0" err="1" smtClean="0">
                <a:latin typeface="Times New Roman" pitchFamily="18" charset="0"/>
              </a:rPr>
              <a:t>Bagher</a:t>
            </a:r>
            <a:r>
              <a:rPr lang="it-IT" sz="2400" dirty="0" smtClean="0">
                <a:latin typeface="Times New Roman" pitchFamily="18" charset="0"/>
              </a:rPr>
              <a:t> laterale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Palleggio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704</Words>
  <Application>Microsoft Office PowerPoint</Application>
  <PresentationFormat>Presentazione su schermo (4:3)</PresentationFormat>
  <Paragraphs>250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Equinozio</vt:lpstr>
      <vt:lpstr>L’ALLENAMENTO DEL LIBERO  Corso I grado 22/01/2017</vt:lpstr>
      <vt:lpstr>LE COMPETENZE DEL LIBERO</vt:lpstr>
      <vt:lpstr>LE CARATTERISTICHE DEL LIBERO</vt:lpstr>
      <vt:lpstr>CAPACITÀ COORDINATIVE</vt:lpstr>
      <vt:lpstr>CAPACITÀ MORALI-COMPORTAMENTALI</vt:lpstr>
      <vt:lpstr>ATTITUDINE PRINCIPALE</vt:lpstr>
      <vt:lpstr>QUANDO INIZIA IL PERCORSO DI SPECIALIZZAZIONE DEL LIBERO  ?</vt:lpstr>
      <vt:lpstr>PERCORSO TECNICO</vt:lpstr>
      <vt:lpstr>IL BAGAGLIO TECNICO DEL LIBERO: LA RICEZIONE</vt:lpstr>
      <vt:lpstr>IL BAGAGLIO TECNICO DEL LIBERO: LA RICEZIONE</vt:lpstr>
      <vt:lpstr>PUNTO CARDINE DEL SISTEMA FASE RICEZIONE PUNTO</vt:lpstr>
      <vt:lpstr>SISTEMA A 4 RICEVITORI</vt:lpstr>
      <vt:lpstr>IL BAGAGLIO TECNICO DEL LIBERO: LA RICEZIONE</vt:lpstr>
      <vt:lpstr>IL BAGAGLIO TECNICO DEL LIBERO: LA DIFESA</vt:lpstr>
      <vt:lpstr>IL BAGAGLIO TECNICO DEL LIBERO: LA DIFESA</vt:lpstr>
      <vt:lpstr>               </vt:lpstr>
      <vt:lpstr>IL BAGAGLIO TECNICO DEL LIBERO: LA DIFESA</vt:lpstr>
      <vt:lpstr> Posizionamento nei confronti del sistema d’attacco avversario</vt:lpstr>
      <vt:lpstr>Posizionamento nei confronti dell’attaccante avversario</vt:lpstr>
      <vt:lpstr>Free ball: competenze e responsabilità</vt:lpstr>
      <vt:lpstr>PUNTO CARDINE DEL SISTEMA FASE MURO DIFESA</vt:lpstr>
      <vt:lpstr>IL BAGAGLIO TECNICO DEL LIBERO: L’ALZATA</vt:lpstr>
      <vt:lpstr>IL BAGAGLIO TECNICO DEL LIBERO: LA COPERTURA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L’ALLENAMENTO DEL LIBERO</dc:title>
  <dc:creator>Utente</dc:creator>
  <cp:lastModifiedBy>Utente</cp:lastModifiedBy>
  <cp:revision>76</cp:revision>
  <dcterms:created xsi:type="dcterms:W3CDTF">2017-01-15T17:34:35Z</dcterms:created>
  <dcterms:modified xsi:type="dcterms:W3CDTF">2017-01-21T22:59:30Z</dcterms:modified>
</cp:coreProperties>
</file>