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64" r:id="rId6"/>
    <p:sldId id="260" r:id="rId7"/>
    <p:sldId id="259" r:id="rId8"/>
    <p:sldId id="262" r:id="rId9"/>
    <p:sldId id="261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18D4D-D8B2-466B-9D34-C08874BF3555}" type="datetimeFigureOut">
              <a:rPr lang="it-IT" smtClean="0"/>
              <a:t>05/02/2014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19A93-FD0D-4F29-9F3B-33777DA4BE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248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8CA-0553-4506-8CB6-83F7224F43E1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46044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2DE0-6D7B-4555-9DDA-BB96627472B8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660874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92542-83CD-4FEC-ADC9-EBCD0D73C617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13152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197CE-4A84-430C-8A60-A7BF8F2F6EA7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51563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F1C3-5E82-409B-8906-FDBE0A00D5EA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8874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36B05-0578-4A46-9EF4-001A5F5DE4B8}" type="datetime1">
              <a:rPr lang="it-IT" smtClean="0"/>
              <a:t>05/02/2014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34001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6F34-59B3-4F19-893C-56060DEA4C49}" type="datetime1">
              <a:rPr lang="it-IT" smtClean="0"/>
              <a:t>05/02/2014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9232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023B-418B-4FF1-8789-7144FB6421B0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50636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1E5-F9D4-422B-B794-D51FC165F06E}" type="datetime1">
              <a:rPr lang="it-IT" smtClean="0"/>
              <a:t>05/02/2014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820684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8773-A4BC-4565-A4E3-F37E06D3CC97}" type="datetime1">
              <a:rPr lang="it-IT" smtClean="0"/>
              <a:t>05/02/2014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3468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7F16-E68E-44DE-9DB8-EA4301D9BEFF}" type="datetime1">
              <a:rPr lang="it-IT" smtClean="0"/>
              <a:t>05/02/2014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600171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5BBC6-4128-46FA-BBE3-ED8A5546EF5B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5CDB6-9DC1-4282-8621-C01D81C3C5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82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SUPER COMPENSAZIONE 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33CC-12E1-4970-A298-F4C43365F610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758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27297" y="2967335"/>
            <a:ext cx="2289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GRAZIE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EA23-6FAD-4742-BDD0-BEB799D973BB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953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11560" y="620688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CARICO DI ALLENAMENTO 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È l’insieme degli stimoli allenanti ai quali viene sottoposto </a:t>
            </a:r>
          </a:p>
          <a:p>
            <a:r>
              <a:rPr lang="it-IT" dirty="0" smtClean="0"/>
              <a:t>l’atleta al fine di determinare nel suo organismo gli adattamenti </a:t>
            </a:r>
          </a:p>
          <a:p>
            <a:r>
              <a:rPr lang="it-IT" dirty="0" smtClean="0"/>
              <a:t>e i conseguenti processi di </a:t>
            </a:r>
            <a:r>
              <a:rPr lang="it-IT" dirty="0" err="1" smtClean="0"/>
              <a:t>Supercompensazione</a:t>
            </a:r>
            <a:r>
              <a:rPr lang="it-IT" dirty="0" smtClean="0"/>
              <a:t>. </a:t>
            </a:r>
          </a:p>
          <a:p>
            <a:endParaRPr lang="it-IT" dirty="0" smtClean="0"/>
          </a:p>
          <a:p>
            <a:r>
              <a:rPr lang="it-IT" dirty="0" smtClean="0"/>
              <a:t>La </a:t>
            </a:r>
            <a:r>
              <a:rPr lang="it-IT" dirty="0" err="1" smtClean="0"/>
              <a:t>Supercompensazione</a:t>
            </a:r>
            <a:r>
              <a:rPr lang="it-IT" dirty="0" smtClean="0"/>
              <a:t> può essere definita come </a:t>
            </a:r>
          </a:p>
          <a:p>
            <a:endParaRPr lang="it-IT" dirty="0" smtClean="0"/>
          </a:p>
          <a:p>
            <a:r>
              <a:rPr lang="it-IT" dirty="0" smtClean="0"/>
              <a:t>l’innalzamento delle capacità lavorative al di sopra dei livelli </a:t>
            </a:r>
          </a:p>
          <a:p>
            <a:endParaRPr lang="it-IT" dirty="0" smtClean="0"/>
          </a:p>
          <a:p>
            <a:r>
              <a:rPr lang="it-IT" dirty="0" smtClean="0"/>
              <a:t>che l’atleta era in grado di esprimere poco tempo prima </a:t>
            </a:r>
          </a:p>
          <a:p>
            <a:endParaRPr lang="it-IT" dirty="0" smtClean="0"/>
          </a:p>
          <a:p>
            <a:r>
              <a:rPr lang="it-IT" dirty="0" smtClean="0"/>
              <a:t>Il carico di allenamento va modulato affinché non diventi un </a:t>
            </a:r>
          </a:p>
          <a:p>
            <a:r>
              <a:rPr lang="it-IT" dirty="0" smtClean="0"/>
              <a:t>sovraccarico ECCESSIVO </a:t>
            </a:r>
            <a:endParaRPr lang="it-IT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6F43-DE3D-4707-B575-B541EF1E9CCF}" type="datetime1">
              <a:rPr lang="it-IT" smtClean="0"/>
              <a:t>05/02/2014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387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68270"/>
            <a:ext cx="7632848" cy="572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EA91-B0FE-4501-A2E9-D8F88FDF32C7}" type="datetime1">
              <a:rPr lang="it-IT" smtClean="0"/>
              <a:t>05/02/2014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7522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563920"/>
            <a:ext cx="8550820" cy="483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77DE-7AAF-4D1B-9E12-C943003D8DD2}" type="datetime1">
              <a:rPr lang="it-IT" smtClean="0"/>
              <a:t>05/02/2014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301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58913" cy="518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0CCC-01E9-4C64-836D-FC3D3FA865A4}" type="datetime1">
              <a:rPr lang="it-IT" smtClean="0"/>
              <a:t>05/02/2014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518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548680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TEORIA A FATTORE UNICO: </a:t>
            </a:r>
          </a:p>
          <a:p>
            <a:r>
              <a:rPr lang="it-IT" dirty="0" smtClean="0"/>
              <a:t>è basata sul presupposto che le sessioni di </a:t>
            </a:r>
          </a:p>
          <a:p>
            <a:r>
              <a:rPr lang="it-IT" dirty="0" smtClean="0"/>
              <a:t>allenamento comportino una deplezione (riduzione della quantità) di determinate </a:t>
            </a:r>
          </a:p>
          <a:p>
            <a:r>
              <a:rPr lang="it-IT" dirty="0" smtClean="0"/>
              <a:t>sostanze biochimiche dell’organismo. Dopo il recupero le sostanze aumentano e </a:t>
            </a:r>
          </a:p>
          <a:p>
            <a:r>
              <a:rPr lang="it-IT" dirty="0" smtClean="0"/>
              <a:t>raggiungono livelli superiori al precedente (</a:t>
            </a:r>
            <a:r>
              <a:rPr lang="it-IT" dirty="0" err="1" smtClean="0"/>
              <a:t>supercompensazione</a:t>
            </a:r>
            <a:r>
              <a:rPr lang="it-IT" dirty="0" smtClean="0"/>
              <a:t>). In seguito al </a:t>
            </a:r>
          </a:p>
          <a:p>
            <a:r>
              <a:rPr lang="it-IT" dirty="0" smtClean="0"/>
              <a:t>carico di lavoro (carico fisico) l’organismo reagisce e si adatta alle sollecitazioni ricevute. Più stimoli riceve il fisico e maggiormente si adatta in forma stabile </a:t>
            </a:r>
          </a:p>
          <a:p>
            <a:r>
              <a:rPr lang="it-IT" dirty="0" smtClean="0"/>
              <a:t>acquisendo capacità di prestazione a livelli superiori a quelli di partenza. </a:t>
            </a:r>
          </a:p>
          <a:p>
            <a:endParaRPr lang="it-IT" dirty="0" smtClean="0"/>
          </a:p>
          <a:p>
            <a:r>
              <a:rPr lang="it-IT" dirty="0" smtClean="0"/>
              <a:t>Carico Recupero </a:t>
            </a:r>
          </a:p>
          <a:p>
            <a:r>
              <a:rPr lang="it-IT" dirty="0" smtClean="0"/>
              <a:t>Effetti dell’allenamento </a:t>
            </a:r>
          </a:p>
          <a:p>
            <a:r>
              <a:rPr lang="it-IT" dirty="0" smtClean="0"/>
              <a:t>Recupero </a:t>
            </a:r>
          </a:p>
          <a:p>
            <a:r>
              <a:rPr lang="it-IT" dirty="0" smtClean="0"/>
              <a:t>Super </a:t>
            </a:r>
          </a:p>
          <a:p>
            <a:r>
              <a:rPr lang="it-IT" dirty="0" smtClean="0"/>
              <a:t>compensazione </a:t>
            </a:r>
          </a:p>
          <a:p>
            <a:r>
              <a:rPr lang="it-IT" dirty="0" smtClean="0"/>
              <a:t>Livello Iniziale </a:t>
            </a:r>
          </a:p>
          <a:p>
            <a:endParaRPr lang="it-IT" dirty="0" smtClean="0"/>
          </a:p>
          <a:p>
            <a:r>
              <a:rPr lang="it-IT" dirty="0" smtClean="0"/>
              <a:t>Sforzo </a:t>
            </a:r>
          </a:p>
          <a:p>
            <a:r>
              <a:rPr lang="it-IT" dirty="0" smtClean="0"/>
              <a:t>Affaticamento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9D768-29E3-4675-A8F6-B0D41C61FC6C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01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764704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FATICA – STRESS DA ALLENAMENTO </a:t>
            </a:r>
          </a:p>
          <a:p>
            <a:r>
              <a:rPr lang="it-IT" dirty="0" smtClean="0"/>
              <a:t>La fatica e gli stress da allenamento sono sostanzialmente la </a:t>
            </a:r>
          </a:p>
          <a:p>
            <a:r>
              <a:rPr lang="it-IT" dirty="0" smtClean="0"/>
              <a:t>normale fatica, il normale stress che l’atleta percepisce dopo </a:t>
            </a:r>
          </a:p>
          <a:p>
            <a:r>
              <a:rPr lang="it-IT" dirty="0" smtClean="0"/>
              <a:t>alcuni giorni di sovraccarico e che in seguito scompare </a:t>
            </a:r>
          </a:p>
          <a:p>
            <a:r>
              <a:rPr lang="it-IT" dirty="0" smtClean="0"/>
              <a:t>lasciando il posto alla super compensazione dopo qualche </a:t>
            </a:r>
          </a:p>
          <a:p>
            <a:r>
              <a:rPr lang="it-IT" dirty="0" smtClean="0"/>
              <a:t>giorno di lavoro ridotto (</a:t>
            </a:r>
            <a:r>
              <a:rPr lang="it-IT" dirty="0" err="1" smtClean="0"/>
              <a:t>microciclo</a:t>
            </a:r>
            <a:r>
              <a:rPr lang="it-IT" dirty="0" smtClean="0"/>
              <a:t> di scarico o settimana di </a:t>
            </a:r>
          </a:p>
          <a:p>
            <a:r>
              <a:rPr lang="it-IT" dirty="0" smtClean="0"/>
              <a:t>scarico). Il fisico, l’organismo, pertanto risponde in modo </a:t>
            </a:r>
          </a:p>
          <a:p>
            <a:r>
              <a:rPr lang="it-IT" dirty="0" smtClean="0"/>
              <a:t>normale ad una situazione volutamente perseguita </a:t>
            </a:r>
          </a:p>
          <a:p>
            <a:r>
              <a:rPr lang="it-IT" dirty="0" smtClean="0"/>
              <a:t>dall’allenatore. </a:t>
            </a:r>
          </a:p>
          <a:p>
            <a:r>
              <a:rPr lang="it-IT" dirty="0" smtClean="0"/>
              <a:t>Nei casi in cui non si verificano gli effetti </a:t>
            </a:r>
          </a:p>
          <a:p>
            <a:r>
              <a:rPr lang="it-IT" dirty="0" smtClean="0"/>
              <a:t>Super compensatori si parla di sovraffaticamento </a:t>
            </a:r>
          </a:p>
          <a:p>
            <a:r>
              <a:rPr lang="it-IT" dirty="0" smtClean="0"/>
              <a:t>(</a:t>
            </a:r>
            <a:r>
              <a:rPr lang="it-IT" dirty="0" err="1" smtClean="0"/>
              <a:t>Overeaching</a:t>
            </a:r>
            <a:r>
              <a:rPr lang="it-IT" dirty="0" smtClean="0"/>
              <a:t>) e di sovrallenamento (</a:t>
            </a:r>
            <a:r>
              <a:rPr lang="it-IT" dirty="0" err="1" smtClean="0"/>
              <a:t>Overtraining</a:t>
            </a:r>
            <a:r>
              <a:rPr lang="it-IT" dirty="0" smtClean="0"/>
              <a:t>) 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F552-48AA-45C7-AB64-46EFA8468838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510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836712"/>
            <a:ext cx="676875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OVER REACHING </a:t>
            </a:r>
          </a:p>
          <a:p>
            <a:r>
              <a:rPr lang="it-IT" dirty="0" smtClean="0"/>
              <a:t>È più frequente dell’</a:t>
            </a:r>
            <a:r>
              <a:rPr lang="it-IT" dirty="0" err="1" smtClean="0"/>
              <a:t>overtraning</a:t>
            </a:r>
            <a:r>
              <a:rPr lang="it-IT" dirty="0" smtClean="0"/>
              <a:t>, ma a differenza di </a:t>
            </a:r>
          </a:p>
          <a:p>
            <a:r>
              <a:rPr lang="it-IT" dirty="0" smtClean="0"/>
              <a:t>esso è sufficiente un periodo di riposo per tornare </a:t>
            </a:r>
          </a:p>
          <a:p>
            <a:r>
              <a:rPr lang="it-IT" dirty="0" smtClean="0"/>
              <a:t>alla normalità. </a:t>
            </a:r>
          </a:p>
          <a:p>
            <a:r>
              <a:rPr lang="it-IT" dirty="0" smtClean="0"/>
              <a:t>Sia per quanto concerne l’</a:t>
            </a:r>
            <a:r>
              <a:rPr lang="it-IT" dirty="0" err="1" smtClean="0"/>
              <a:t>overreacching</a:t>
            </a:r>
            <a:r>
              <a:rPr lang="it-IT" dirty="0" smtClean="0"/>
              <a:t> che </a:t>
            </a:r>
          </a:p>
          <a:p>
            <a:r>
              <a:rPr lang="it-IT" dirty="0" smtClean="0"/>
              <a:t>l’</a:t>
            </a:r>
            <a:r>
              <a:rPr lang="it-IT" dirty="0" err="1" smtClean="0"/>
              <a:t>overtraining</a:t>
            </a:r>
            <a:r>
              <a:rPr lang="it-IT" dirty="0" smtClean="0"/>
              <a:t> è importante per l’allenatore </a:t>
            </a:r>
          </a:p>
          <a:p>
            <a:r>
              <a:rPr lang="it-IT" dirty="0" smtClean="0"/>
              <a:t>riconoscere nell’atleta tale sindrome attraverso i </a:t>
            </a:r>
          </a:p>
          <a:p>
            <a:r>
              <a:rPr lang="it-IT" dirty="0" smtClean="0"/>
              <a:t>sintomi prima che la condizione divenga troppo seria. </a:t>
            </a:r>
          </a:p>
          <a:p>
            <a:r>
              <a:rPr lang="it-IT" dirty="0" smtClean="0"/>
              <a:t>Oltre al calo della prestazione e lo stato di malessere </a:t>
            </a:r>
          </a:p>
          <a:p>
            <a:r>
              <a:rPr lang="it-IT" dirty="0" smtClean="0"/>
              <a:t>generale l’atleta dà dei segnali abbastanza precisi. </a:t>
            </a:r>
          </a:p>
          <a:p>
            <a:endParaRPr lang="it-IT" dirty="0" smtClean="0"/>
          </a:p>
          <a:p>
            <a:r>
              <a:rPr lang="it-IT" dirty="0" smtClean="0"/>
              <a:t>Sovrallenamento, sovraffaticamento… </a:t>
            </a:r>
          </a:p>
          <a:p>
            <a:r>
              <a:rPr lang="it-IT" dirty="0" smtClean="0"/>
              <a:t>SINTOMI SOGGETTIVI ALLA FATICA </a:t>
            </a:r>
          </a:p>
          <a:p>
            <a:r>
              <a:rPr lang="it-IT" dirty="0" err="1" smtClean="0"/>
              <a:t>Irritabiltà</a:t>
            </a:r>
            <a:r>
              <a:rPr lang="it-IT" dirty="0" smtClean="0"/>
              <a:t> </a:t>
            </a:r>
          </a:p>
          <a:p>
            <a:r>
              <a:rPr lang="it-IT" dirty="0" smtClean="0"/>
              <a:t>Nervosismo </a:t>
            </a:r>
          </a:p>
          <a:p>
            <a:r>
              <a:rPr lang="it-IT" dirty="0" err="1" smtClean="0"/>
              <a:t>Affaticabilità</a:t>
            </a:r>
            <a:r>
              <a:rPr lang="it-IT" dirty="0" smtClean="0"/>
              <a:t> rapida </a:t>
            </a:r>
          </a:p>
          <a:p>
            <a:r>
              <a:rPr lang="it-IT" dirty="0" smtClean="0"/>
              <a:t>Insonnia </a:t>
            </a:r>
          </a:p>
          <a:p>
            <a:r>
              <a:rPr lang="it-IT" dirty="0" smtClean="0"/>
              <a:t>Inappetenza </a:t>
            </a:r>
          </a:p>
          <a:p>
            <a:r>
              <a:rPr lang="it-IT" dirty="0" smtClean="0"/>
              <a:t>Diminuita carica agonistica </a:t>
            </a:r>
            <a:endParaRPr lang="it-IT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72C5-9368-406F-BE7F-07DF9219E874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62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31640" y="116632"/>
            <a:ext cx="62646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OVERTRAINING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In ambito sportivo è noto come una riduzione del rendimento </a:t>
            </a:r>
          </a:p>
          <a:p>
            <a:r>
              <a:rPr lang="it-IT" dirty="0" smtClean="0"/>
              <a:t>conseguente all’aumento dell’allenamento. </a:t>
            </a:r>
          </a:p>
          <a:p>
            <a:r>
              <a:rPr lang="it-IT" dirty="0" smtClean="0"/>
              <a:t>• </a:t>
            </a:r>
          </a:p>
          <a:p>
            <a:r>
              <a:rPr lang="it-IT" dirty="0" smtClean="0"/>
              <a:t>All’aumento dell’impegno fisico corrisponde inizialmente un </a:t>
            </a:r>
          </a:p>
          <a:p>
            <a:r>
              <a:rPr lang="it-IT" dirty="0" smtClean="0"/>
              <a:t>aumento del rendimento, ma entro un certo limite. </a:t>
            </a:r>
          </a:p>
          <a:p>
            <a:r>
              <a:rPr lang="it-IT" dirty="0" smtClean="0"/>
              <a:t>• </a:t>
            </a:r>
          </a:p>
          <a:p>
            <a:r>
              <a:rPr lang="it-IT" dirty="0" smtClean="0"/>
              <a:t>Ogni ulteriore impegno porta ad una riduzione di rendimento </a:t>
            </a:r>
          </a:p>
          <a:p>
            <a:r>
              <a:rPr lang="it-IT" dirty="0" smtClean="0"/>
              <a:t>con una crescita del </a:t>
            </a:r>
            <a:r>
              <a:rPr lang="it-IT" dirty="0" err="1" smtClean="0"/>
              <a:t>distress</a:t>
            </a:r>
            <a:r>
              <a:rPr lang="it-IT" dirty="0" smtClean="0"/>
              <a:t> (stress “cattivo”). </a:t>
            </a:r>
          </a:p>
          <a:p>
            <a:r>
              <a:rPr lang="it-IT" dirty="0" smtClean="0"/>
              <a:t>• </a:t>
            </a:r>
          </a:p>
          <a:p>
            <a:r>
              <a:rPr lang="it-IT" dirty="0" smtClean="0"/>
              <a:t>La riduzione della prestazione sportiva dipende dalle </a:t>
            </a:r>
          </a:p>
          <a:p>
            <a:r>
              <a:rPr lang="it-IT" dirty="0" smtClean="0"/>
              <a:t>caratteristiche psicofisiologiche del soggetto come le </a:t>
            </a:r>
          </a:p>
          <a:p>
            <a:r>
              <a:rPr lang="it-IT" dirty="0" smtClean="0"/>
              <a:t>motivazioni. </a:t>
            </a:r>
          </a:p>
          <a:p>
            <a:r>
              <a:rPr lang="it-IT" dirty="0" smtClean="0"/>
              <a:t>• </a:t>
            </a:r>
          </a:p>
          <a:p>
            <a:r>
              <a:rPr lang="it-IT" dirty="0" smtClean="0"/>
              <a:t>È causato da un disturbo tra le entrate e le uscite </a:t>
            </a:r>
          </a:p>
          <a:p>
            <a:r>
              <a:rPr lang="it-IT" dirty="0" smtClean="0"/>
              <a:t>energetiche ed è facilitato dallo stress psicologico. </a:t>
            </a:r>
          </a:p>
          <a:p>
            <a:r>
              <a:rPr lang="it-IT" dirty="0" smtClean="0"/>
              <a:t>• </a:t>
            </a:r>
          </a:p>
          <a:p>
            <a:r>
              <a:rPr lang="it-IT" dirty="0" smtClean="0"/>
              <a:t>Per uscire dalla condizione di </a:t>
            </a:r>
            <a:r>
              <a:rPr lang="it-IT" dirty="0" err="1" smtClean="0"/>
              <a:t>overtraining</a:t>
            </a:r>
            <a:r>
              <a:rPr lang="it-IT" dirty="0" smtClean="0"/>
              <a:t> a volte è </a:t>
            </a:r>
          </a:p>
          <a:p>
            <a:r>
              <a:rPr lang="it-IT" dirty="0" smtClean="0"/>
              <a:t>necessario un periodo lungo di settimane o mesi. 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B46C-E1B6-48F7-9919-A7F32BD15600}" type="datetime1">
              <a:rPr lang="it-IT" smtClean="0"/>
              <a:t>05/02/2014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5CDB6-9DC1-4282-8621-C01D81C3C544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051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503</Words>
  <Application>Microsoft Office PowerPoint</Application>
  <PresentationFormat>Presentazione su schermo (4:3)</PresentationFormat>
  <Paragraphs>117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SUPER COMPENSAZIONE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COMPENSAZIONE </dc:title>
  <dc:creator>Alberto</dc:creator>
  <cp:lastModifiedBy>Alberto</cp:lastModifiedBy>
  <cp:revision>3</cp:revision>
  <dcterms:created xsi:type="dcterms:W3CDTF">2014-02-05T16:28:45Z</dcterms:created>
  <dcterms:modified xsi:type="dcterms:W3CDTF">2014-02-05T16:49:22Z</dcterms:modified>
</cp:coreProperties>
</file>