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57" r:id="rId4"/>
    <p:sldId id="258" r:id="rId5"/>
    <p:sldId id="260" r:id="rId6"/>
    <p:sldId id="262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15/11/2014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15/11/2014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15/11/2014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956CC-94DA-4DBC-B93F-15FEFB79FD2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15/11/2014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15/11/2014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15/11/2014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15/11/2014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15/11/2014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15/11/2014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15/11/2014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15/11/2014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CED73-49B6-4EEB-A5C8-53921755A7C9}" type="datetimeFigureOut">
              <a:rPr lang="it-IT" smtClean="0"/>
              <a:pPr/>
              <a:t>15/11/2014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484784"/>
            <a:ext cx="9145016" cy="4680520"/>
          </a:xfrm>
        </p:spPr>
        <p:txBody>
          <a:bodyPr>
            <a:normAutofit lnSpcReduction="10000"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Analisi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tecnica del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bagher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Percorso didattico di insegnamento del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bagher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di costruzione e di ricezione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Analisi tecnica del palleggio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Percorso didattico di insegnamento del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palleggio e dell’alzata </a:t>
            </a:r>
            <a:r>
              <a:rPr lang="it-IT" smtClean="0">
                <a:latin typeface="Times New Roman" pitchFamily="18" charset="0"/>
                <a:cs typeface="Times New Roman" pitchFamily="18" charset="0"/>
              </a:rPr>
              <a:t>in palleggio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5400" dirty="0" smtClean="0">
                <a:latin typeface="Times New Roman" pitchFamily="18" charset="0"/>
              </a:rPr>
              <a:t>Adattamento e orientamento del piano di rimbalzo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9668"/>
          </a:xfrm>
        </p:spPr>
        <p:txBody>
          <a:bodyPr>
            <a:normAutofit fontScale="40000" lnSpcReduction="20000"/>
          </a:bodyPr>
          <a:lstStyle/>
          <a:p>
            <a:r>
              <a:rPr lang="it-IT" sz="4400" dirty="0" smtClean="0">
                <a:latin typeface="Times New Roman" pitchFamily="18" charset="0"/>
              </a:rPr>
              <a:t>             Orientamento delle spalle</a:t>
            </a:r>
          </a:p>
          <a:p>
            <a:r>
              <a:rPr lang="it-IT" sz="4400" dirty="0" smtClean="0">
                <a:latin typeface="Times New Roman" pitchFamily="18" charset="0"/>
              </a:rPr>
              <a:t>             Orientamento dei piedi</a:t>
            </a: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4400" dirty="0" smtClean="0">
              <a:latin typeface="Times New Roman" pitchFamily="18" charset="0"/>
            </a:endParaRPr>
          </a:p>
          <a:p>
            <a:r>
              <a:rPr lang="it-IT" sz="4400" b="1" dirty="0" smtClean="0">
                <a:solidFill>
                  <a:schemeClr val="bg1"/>
                </a:solidFill>
                <a:latin typeface="Times New Roman" pitchFamily="18" charset="0"/>
              </a:rPr>
              <a:t>RICERCA  DELLA FRONTALITA’  AL BERSAGLIO  ATTRAVERSO IL BAGHER FRONTALE</a:t>
            </a: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it-IT" sz="2400" dirty="0" smtClean="0">
                <a:latin typeface="Times New Roman" pitchFamily="18" charset="0"/>
              </a:rPr>
              <a:t> 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071538" y="2714620"/>
            <a:ext cx="5857916" cy="27860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8" name="Connettore 1 7"/>
          <p:cNvCxnSpPr>
            <a:stCxn id="4" idx="0"/>
            <a:endCxn id="4" idx="2"/>
          </p:cNvCxnSpPr>
          <p:nvPr/>
        </p:nvCxnSpPr>
        <p:spPr>
          <a:xfrm rot="16200000" flipH="1">
            <a:off x="2607455" y="4107661"/>
            <a:ext cx="2786082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rot="5400000">
            <a:off x="3678231" y="4106867"/>
            <a:ext cx="278608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>
            <a:off x="3357554" y="2928934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 rot="5400000">
            <a:off x="1535885" y="4106867"/>
            <a:ext cx="278608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 rot="5400000" flipH="1" flipV="1">
            <a:off x="1893075" y="3107529"/>
            <a:ext cx="500066" cy="42862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 rot="10800000">
            <a:off x="2143108" y="3357562"/>
            <a:ext cx="5214974" cy="1588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>
            <a:off x="2143108" y="3357562"/>
            <a:ext cx="1714512" cy="1285884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e 43"/>
          <p:cNvSpPr/>
          <p:nvPr/>
        </p:nvSpPr>
        <p:spPr>
          <a:xfrm>
            <a:off x="2000232" y="3500438"/>
            <a:ext cx="285752" cy="21431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Ovale 44"/>
          <p:cNvSpPr/>
          <p:nvPr/>
        </p:nvSpPr>
        <p:spPr>
          <a:xfrm>
            <a:off x="2285984" y="3143248"/>
            <a:ext cx="285752" cy="21431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7" name="Connettore 1 46"/>
          <p:cNvCxnSpPr/>
          <p:nvPr/>
        </p:nvCxnSpPr>
        <p:spPr>
          <a:xfrm rot="5400000">
            <a:off x="2214546" y="3486144"/>
            <a:ext cx="1985970" cy="442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 rot="5400000" flipH="1" flipV="1">
            <a:off x="1928794" y="3071810"/>
            <a:ext cx="785818" cy="642942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>
            <a:off x="1000100" y="2071678"/>
            <a:ext cx="42862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>
            <a:off x="928662" y="2355842"/>
            <a:ext cx="500066" cy="158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rot="16200000" flipH="1">
            <a:off x="1893075" y="4893479"/>
            <a:ext cx="428628" cy="21431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 rot="10800000">
            <a:off x="2071671" y="4927609"/>
            <a:ext cx="5214974" cy="1588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 flipV="1">
            <a:off x="2143108" y="4714884"/>
            <a:ext cx="1571636" cy="214314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e 27"/>
          <p:cNvSpPr/>
          <p:nvPr/>
        </p:nvSpPr>
        <p:spPr>
          <a:xfrm>
            <a:off x="2214546" y="5072074"/>
            <a:ext cx="214314" cy="21431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/>
          <p:cNvSpPr/>
          <p:nvPr/>
        </p:nvSpPr>
        <p:spPr>
          <a:xfrm>
            <a:off x="2000232" y="4643446"/>
            <a:ext cx="214314" cy="21431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0" name="Connettore 1 39"/>
          <p:cNvCxnSpPr/>
          <p:nvPr/>
        </p:nvCxnSpPr>
        <p:spPr>
          <a:xfrm rot="16200000" flipH="1">
            <a:off x="1750199" y="4750603"/>
            <a:ext cx="928694" cy="42862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ATTITUDINE SPECIFICA PER IL RICEVITORE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1988840"/>
            <a:ext cx="7931224" cy="4137323"/>
          </a:xfrm>
        </p:spPr>
        <p:txBody>
          <a:bodyPr>
            <a:norm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Sensibilità del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bagher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nel tocco di palla:</a:t>
            </a:r>
          </a:p>
          <a:p>
            <a:pPr>
              <a:buNone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compattezza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piano di rimbalzo</a:t>
            </a:r>
          </a:p>
          <a:p>
            <a:pPr>
              <a:buNone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differenziazione delle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spinte     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la ricerca della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frontalità (anche nel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bagher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laterale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Dinamismo dei piedi: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utilizzo dei piedi negli spostamenti rapidi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7920880" cy="1368152"/>
          </a:xfrm>
        </p:spPr>
        <p:txBody>
          <a:bodyPr/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Didattica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1412776"/>
            <a:ext cx="8064896" cy="5112568"/>
          </a:xfrm>
        </p:spPr>
        <p:txBody>
          <a:bodyPr>
            <a:norm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Insieme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di esercitazioni progressive che consentono di introdurre, consolidare, apprendere un movimento specifico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Dal semplice al difficile</a:t>
            </a:r>
          </a:p>
          <a:p>
            <a:pPr algn="l">
              <a:buFont typeface="Arial" pitchFamily="34" charset="0"/>
              <a:buChar char="•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Dal movimento in forma statica al movimento     </a:t>
            </a:r>
          </a:p>
          <a:p>
            <a:pPr algn="l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 forma dinamica</a:t>
            </a:r>
          </a:p>
          <a:p>
            <a:pPr algn="l">
              <a:buFont typeface="Arial" pitchFamily="34" charset="0"/>
              <a:buChar char="•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Dall’esecuzione con palla lenta all’esecuzione   </a:t>
            </a:r>
          </a:p>
          <a:p>
            <a:pPr algn="l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con palla veloce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Programmazione specifica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La programmazione deve essere finalizzata all’insegnamento dei fondamentali e non al gioco.</a:t>
            </a:r>
          </a:p>
          <a:p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gioco inteso come applicazione e finalizzazione della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tecnica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tecniche sono  strumenti da dare ai giocatori e che loro devono utilizzare per risolvere le problematiche del gioco</a:t>
            </a:r>
          </a:p>
          <a:p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bagher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predisposizione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morfologica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mobilità articolare delle spalle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mobilità articolare del gomito (extrarotazione e supinazione avambraccio)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mobilità articolare della caviglia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forza arti inferiori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 smtClean="0">
                <a:latin typeface="Times New Roman" pitchFamily="18" charset="0"/>
                <a:cs typeface="Times New Roman" pitchFamily="18" charset="0"/>
              </a:rPr>
              <a:t>Piano di rimbalzo</a:t>
            </a:r>
            <a:endParaRPr lang="it-IT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sz="2800" u="sng" dirty="0" smtClean="0">
                <a:latin typeface="Times New Roman" pitchFamily="18" charset="0"/>
              </a:rPr>
              <a:t> AMPIO</a:t>
            </a:r>
          </a:p>
          <a:p>
            <a:pPr>
              <a:lnSpc>
                <a:spcPct val="90000"/>
              </a:lnSpc>
              <a:buNone/>
              <a:defRPr/>
            </a:pPr>
            <a:endParaRPr lang="it-IT" sz="2800" u="sng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sz="2800" u="sng" dirty="0" smtClean="0">
                <a:latin typeface="Times New Roman" pitchFamily="18" charset="0"/>
              </a:rPr>
              <a:t>SIMMETRICO</a:t>
            </a:r>
          </a:p>
          <a:p>
            <a:pPr>
              <a:lnSpc>
                <a:spcPct val="90000"/>
              </a:lnSpc>
              <a:buNone/>
              <a:defRPr/>
            </a:pPr>
            <a:endParaRPr lang="it-IT" sz="2800" u="sng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sz="2800" u="sng" dirty="0" smtClean="0">
                <a:latin typeface="Times New Roman" pitchFamily="18" charset="0"/>
              </a:rPr>
              <a:t>FORTE</a:t>
            </a:r>
          </a:p>
          <a:p>
            <a:pPr>
              <a:lnSpc>
                <a:spcPct val="90000"/>
              </a:lnSpc>
              <a:buNone/>
              <a:defRPr/>
            </a:pPr>
            <a:endParaRPr lang="it-IT" sz="2800" u="sng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sz="2800" u="sng" dirty="0" smtClean="0">
                <a:latin typeface="Times New Roman" pitchFamily="18" charset="0"/>
              </a:rPr>
              <a:t>COSTANTE</a:t>
            </a:r>
          </a:p>
          <a:p>
            <a:endParaRPr lang="it-IT" dirty="0"/>
          </a:p>
        </p:txBody>
      </p:sp>
      <p:pic>
        <p:nvPicPr>
          <p:cNvPr id="5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57752" y="1756556"/>
            <a:ext cx="4286247" cy="6101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 smtClean="0">
                <a:latin typeface="Times New Roman" pitchFamily="18" charset="0"/>
                <a:cs typeface="Times New Roman" pitchFamily="18" charset="0"/>
              </a:rPr>
              <a:t>Impugnatura</a:t>
            </a:r>
            <a:endParaRPr lang="it-IT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egnaposto testo 8"/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800" dirty="0" smtClean="0">
              <a:latin typeface="Times New Roman" pitchFamily="18" charset="0"/>
            </a:endParaRPr>
          </a:p>
          <a:p>
            <a:endParaRPr lang="it-IT" sz="2800" dirty="0" smtClean="0">
              <a:latin typeface="Times New Roman" pitchFamily="18" charset="0"/>
            </a:endParaRPr>
          </a:p>
          <a:p>
            <a:r>
              <a:rPr lang="it-IT" sz="2800" dirty="0" smtClean="0">
                <a:latin typeface="Times New Roman" pitchFamily="18" charset="0"/>
              </a:rPr>
              <a:t>la mano forte impugna la mano debole</a:t>
            </a:r>
          </a:p>
          <a:p>
            <a:endParaRPr lang="it-IT" sz="2800" dirty="0" smtClean="0">
              <a:latin typeface="Times New Roman" pitchFamily="18" charset="0"/>
            </a:endParaRPr>
          </a:p>
          <a:p>
            <a:r>
              <a:rPr lang="it-IT" sz="2800" dirty="0" smtClean="0">
                <a:latin typeface="Times New Roman" pitchFamily="18" charset="0"/>
              </a:rPr>
              <a:t>Adattamento: presa a pollici in fuori per una maggiore extrarotazione dell’avambraccio</a:t>
            </a:r>
          </a:p>
          <a:p>
            <a:endParaRPr lang="it-IT" dirty="0"/>
          </a:p>
        </p:txBody>
      </p:sp>
      <p:pic>
        <p:nvPicPr>
          <p:cNvPr id="11" name="Picture 1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28" y="1672780"/>
            <a:ext cx="3500462" cy="4604886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dirty="0" smtClean="0">
                <a:effectLst/>
                <a:latin typeface="Times New Roman" pitchFamily="18" charset="0"/>
              </a:rPr>
              <a:t>Contatto del pallone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latin typeface="Times New Roman" pitchFamily="18" charset="0"/>
              </a:rPr>
              <a:t>Il contatto </a:t>
            </a:r>
            <a:r>
              <a:rPr lang="it-IT" sz="2800" b="1" dirty="0" smtClean="0">
                <a:solidFill>
                  <a:srgbClr val="FFFF00"/>
                </a:solidFill>
                <a:latin typeface="Times New Roman" pitchFamily="18" charset="0"/>
              </a:rPr>
              <a:t>ideale</a:t>
            </a:r>
            <a:r>
              <a:rPr lang="it-IT" sz="2800" dirty="0" smtClean="0">
                <a:latin typeface="Times New Roman" pitchFamily="18" charset="0"/>
              </a:rPr>
              <a:t> del pallone è all’altezza del baricentro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latin typeface="Times New Roman" pitchFamily="18" charset="0"/>
              </a:rPr>
              <a:t>Le spalle sono chiuse e in avanti, il busto è inclinato in avanti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latin typeface="Times New Roman" pitchFamily="18" charset="0"/>
              </a:rPr>
              <a:t>Le braccia </a:t>
            </a:r>
            <a:r>
              <a:rPr lang="it-IT" sz="2800" dirty="0" err="1" smtClean="0">
                <a:latin typeface="Times New Roman" pitchFamily="18" charset="0"/>
              </a:rPr>
              <a:t>extraruotate</a:t>
            </a:r>
            <a:r>
              <a:rPr lang="it-IT" sz="2800" dirty="0" smtClean="0">
                <a:latin typeface="Times New Roman" pitchFamily="18" charset="0"/>
              </a:rPr>
              <a:t> sono lontano dal corpo, si </a:t>
            </a:r>
            <a:r>
              <a:rPr lang="it-IT" sz="2800" b="1" dirty="0" smtClean="0">
                <a:solidFill>
                  <a:srgbClr val="FFFF00"/>
                </a:solidFill>
                <a:latin typeface="Times New Roman" pitchFamily="18" charset="0"/>
              </a:rPr>
              <a:t>uniscono direttamente sul pallone  </a:t>
            </a:r>
            <a:r>
              <a:rPr lang="it-IT" sz="2800" dirty="0" smtClean="0">
                <a:latin typeface="Times New Roman" pitchFamily="18" charset="0"/>
              </a:rPr>
              <a:t>ed esercitano un’azione di guida e controllo  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it-IT" sz="2400" dirty="0" smtClean="0"/>
          </a:p>
        </p:txBody>
      </p:sp>
      <p:pic>
        <p:nvPicPr>
          <p:cNvPr id="19460" name="Picture 4" descr="picci0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21188" y="2133600"/>
            <a:ext cx="4038600" cy="3382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71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latin typeface="Times New Roman" pitchFamily="18" charset="0"/>
              </a:rPr>
              <a:t>Azione degli arti inferiori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>
              <a:buNone/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2800" dirty="0" smtClean="0">
                <a:latin typeface="Times New Roman" pitchFamily="18" charset="0"/>
              </a:rPr>
              <a:t>Si spostano prima i piedi e poi si va a formare il piano di rimbalzo</a:t>
            </a:r>
          </a:p>
          <a:p>
            <a:pPr eaLnBrk="1" hangingPunct="1">
              <a:buNone/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2800" dirty="0" smtClean="0">
                <a:latin typeface="Times New Roman" pitchFamily="18" charset="0"/>
              </a:rPr>
              <a:t>Contro movimento arti inferiori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it-IT" sz="2800" dirty="0" smtClean="0"/>
          </a:p>
        </p:txBody>
      </p:sp>
      <p:pic>
        <p:nvPicPr>
          <p:cNvPr id="8" name="Segnaposto contenuto 7" descr="stacy sykora0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54645" y="1600200"/>
            <a:ext cx="3417883" cy="49720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ChangeArrowheads="1"/>
          </p:cNvSpPr>
          <p:nvPr>
            <p:ph type="title"/>
          </p:nvPr>
        </p:nvSpPr>
        <p:spPr>
          <a:xfrm>
            <a:off x="827584" y="260648"/>
            <a:ext cx="8115328" cy="17144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sz="4000" dirty="0" smtClean="0">
                <a:effectLst/>
                <a:latin typeface="Times New Roman" pitchFamily="18" charset="0"/>
              </a:rPr>
              <a:t/>
            </a:r>
            <a:br>
              <a:rPr lang="it-IT" sz="4000" dirty="0" smtClean="0">
                <a:effectLst/>
                <a:latin typeface="Times New Roman" pitchFamily="18" charset="0"/>
              </a:rPr>
            </a:br>
            <a:r>
              <a:rPr lang="it-IT" sz="4000" dirty="0" smtClean="0">
                <a:latin typeface="Times New Roman" pitchFamily="18" charset="0"/>
              </a:rPr>
              <a:t/>
            </a:r>
            <a:br>
              <a:rPr lang="it-IT" sz="4000" dirty="0" smtClean="0">
                <a:latin typeface="Times New Roman" pitchFamily="18" charset="0"/>
              </a:rPr>
            </a:br>
            <a:r>
              <a:rPr lang="it-IT" sz="4000" dirty="0" smtClean="0">
                <a:latin typeface="Times New Roman" pitchFamily="18" charset="0"/>
              </a:rPr>
              <a:t/>
            </a:r>
            <a:br>
              <a:rPr lang="it-IT" sz="4000" dirty="0" smtClean="0">
                <a:latin typeface="Times New Roman" pitchFamily="18" charset="0"/>
              </a:rPr>
            </a:br>
            <a:r>
              <a:rPr lang="it-IT" sz="4000" dirty="0" smtClean="0">
                <a:latin typeface="Times New Roman" pitchFamily="18" charset="0"/>
              </a:rPr>
              <a:t/>
            </a:r>
            <a:br>
              <a:rPr lang="it-IT" sz="4000" dirty="0" smtClean="0">
                <a:latin typeface="Times New Roman" pitchFamily="18" charset="0"/>
              </a:rPr>
            </a:br>
            <a:r>
              <a:rPr lang="it-IT" sz="4000" dirty="0" smtClean="0">
                <a:latin typeface="Times New Roman" pitchFamily="18" charset="0"/>
              </a:rPr>
              <a:t/>
            </a:r>
            <a:br>
              <a:rPr lang="it-IT" sz="4000" dirty="0" smtClean="0">
                <a:latin typeface="Times New Roman" pitchFamily="18" charset="0"/>
              </a:rPr>
            </a:br>
            <a:r>
              <a:rPr lang="it-IT" sz="4000" dirty="0" smtClean="0">
                <a:latin typeface="Times New Roman" pitchFamily="18" charset="0"/>
              </a:rPr>
              <a:t> Adattamento sul piano frontale: la distanza da rete</a:t>
            </a:r>
            <a:br>
              <a:rPr lang="it-IT" sz="4000" dirty="0" smtClean="0">
                <a:latin typeface="Times New Roman" pitchFamily="18" charset="0"/>
              </a:rPr>
            </a:br>
            <a:r>
              <a:rPr lang="it-IT" sz="4000" dirty="0" smtClean="0">
                <a:latin typeface="Times New Roman" pitchFamily="18" charset="0"/>
              </a:rPr>
              <a:t/>
            </a:r>
            <a:br>
              <a:rPr lang="it-IT" sz="4000" dirty="0" smtClean="0">
                <a:latin typeface="Times New Roman" pitchFamily="18" charset="0"/>
              </a:rPr>
            </a:br>
            <a:r>
              <a:rPr lang="it-IT" sz="4000" dirty="0" smtClean="0">
                <a:latin typeface="Times New Roman" pitchFamily="18" charset="0"/>
              </a:rPr>
              <a:t/>
            </a:r>
            <a:br>
              <a:rPr lang="it-IT" sz="4000" dirty="0" smtClean="0">
                <a:latin typeface="Times New Roman" pitchFamily="18" charset="0"/>
              </a:rPr>
            </a:br>
            <a:r>
              <a:rPr lang="it-IT" sz="4000" dirty="0" smtClean="0">
                <a:latin typeface="Times New Roman" pitchFamily="18" charset="0"/>
              </a:rPr>
              <a:t/>
            </a:r>
            <a:br>
              <a:rPr lang="it-IT" sz="4000" dirty="0" smtClean="0">
                <a:latin typeface="Times New Roman" pitchFamily="18" charset="0"/>
              </a:rPr>
            </a:br>
            <a:r>
              <a:rPr lang="it-IT" sz="4400" dirty="0" smtClean="0">
                <a:latin typeface="Times New Roman" pitchFamily="18" charset="0"/>
              </a:rPr>
              <a:t>Adattamento e orientamento del piano di rimbalzo</a:t>
            </a:r>
            <a:r>
              <a:rPr lang="it-IT" sz="4000" dirty="0" smtClean="0">
                <a:latin typeface="Times New Roman" pitchFamily="18" charset="0"/>
              </a:rPr>
              <a:t/>
            </a:r>
            <a:br>
              <a:rPr lang="it-IT" sz="4000" dirty="0" smtClean="0">
                <a:latin typeface="Times New Roman" pitchFamily="18" charset="0"/>
              </a:rPr>
            </a:br>
            <a:endParaRPr lang="it-IT" sz="4000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584" y="2132856"/>
            <a:ext cx="7992566" cy="3882182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3600" dirty="0" smtClean="0">
              <a:effectLst/>
              <a:latin typeface="Times New Roman" pitchFamily="18" charset="0"/>
            </a:endParaRPr>
          </a:p>
        </p:txBody>
      </p:sp>
      <p:pic>
        <p:nvPicPr>
          <p:cNvPr id="20484" name="Picture 6" descr="fig-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7670" y="2143116"/>
            <a:ext cx="8672048" cy="442913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310</Words>
  <Application>Microsoft Office PowerPoint</Application>
  <PresentationFormat>Presentazione su schermo (4:3)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Diapositiva 1</vt:lpstr>
      <vt:lpstr>Didattica</vt:lpstr>
      <vt:lpstr>Programmazione specifica</vt:lpstr>
      <vt:lpstr>Il bagher: predisposizione morfologica</vt:lpstr>
      <vt:lpstr>Piano di rimbalzo</vt:lpstr>
      <vt:lpstr>Impugnatura</vt:lpstr>
      <vt:lpstr>Contatto del pallone</vt:lpstr>
      <vt:lpstr>Azione degli arti inferiori</vt:lpstr>
      <vt:lpstr>      Adattamento sul piano frontale: la distanza da rete    Adattamento e orientamento del piano di rimbalzo </vt:lpstr>
      <vt:lpstr>Adattamento e orientamento del piano di rimbalzo</vt:lpstr>
      <vt:lpstr>ATTITUDINE SPECIFICA PER IL RICEVITORE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DIDATTICA</dc:title>
  <dc:creator>simone</dc:creator>
  <cp:lastModifiedBy>Utente</cp:lastModifiedBy>
  <cp:revision>16</cp:revision>
  <dcterms:created xsi:type="dcterms:W3CDTF">2013-11-21T17:11:29Z</dcterms:created>
  <dcterms:modified xsi:type="dcterms:W3CDTF">2014-11-15T21:40:22Z</dcterms:modified>
</cp:coreProperties>
</file>